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</p:sldMasterIdLst>
  <p:notesMasterIdLst>
    <p:notesMasterId r:id="rId30"/>
  </p:notesMasterIdLst>
  <p:sldIdLst>
    <p:sldId id="284" r:id="rId2"/>
    <p:sldId id="286" r:id="rId3"/>
    <p:sldId id="288" r:id="rId4"/>
    <p:sldId id="293" r:id="rId5"/>
    <p:sldId id="303" r:id="rId6"/>
    <p:sldId id="310" r:id="rId7"/>
    <p:sldId id="311" r:id="rId8"/>
    <p:sldId id="294" r:id="rId9"/>
    <p:sldId id="296" r:id="rId10"/>
    <p:sldId id="309" r:id="rId11"/>
    <p:sldId id="302" r:id="rId12"/>
    <p:sldId id="313" r:id="rId13"/>
    <p:sldId id="307" r:id="rId14"/>
    <p:sldId id="291" r:id="rId15"/>
    <p:sldId id="314" r:id="rId16"/>
    <p:sldId id="262" r:id="rId17"/>
    <p:sldId id="290" r:id="rId18"/>
    <p:sldId id="300" r:id="rId19"/>
    <p:sldId id="267" r:id="rId20"/>
    <p:sldId id="265" r:id="rId21"/>
    <p:sldId id="273" r:id="rId22"/>
    <p:sldId id="269" r:id="rId23"/>
    <p:sldId id="274" r:id="rId24"/>
    <p:sldId id="271" r:id="rId25"/>
    <p:sldId id="276" r:id="rId26"/>
    <p:sldId id="272" r:id="rId27"/>
    <p:sldId id="279" r:id="rId28"/>
    <p:sldId id="30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38" autoAdjust="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83F65F-C85C-4A65-A0C6-42F1041CD97F}" type="doc">
      <dgm:prSet loTypeId="urn:microsoft.com/office/officeart/2005/8/layout/default#1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CAA1D26-56B1-461A-85BD-3D7EC615E94A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</a:rPr>
            <a:t>Непосредственное общение </a:t>
          </a:r>
        </a:p>
        <a:p>
          <a:r>
            <a:rPr lang="ru-RU" sz="2400" b="1" dirty="0" smtClean="0">
              <a:solidFill>
                <a:schemeClr val="bg1"/>
              </a:solidFill>
            </a:rPr>
            <a:t>(родительские собрания,  приглашение в школу, посещение на дому)</a:t>
          </a:r>
          <a:endParaRPr lang="ru-RU" sz="2400" b="1" dirty="0">
            <a:solidFill>
              <a:schemeClr val="bg1"/>
            </a:solidFill>
          </a:endParaRPr>
        </a:p>
      </dgm:t>
    </dgm:pt>
    <dgm:pt modelId="{9D87E1E7-9BE5-4E53-9786-6668B139BCEC}" type="parTrans" cxnId="{D805DC94-2AEC-4D19-A3A5-E7FB3B90B22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B2838DA-BC78-4CB4-8FB9-320698964D03}" type="sibTrans" cxnId="{D805DC94-2AEC-4D19-A3A5-E7FB3B90B22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A8FE812-4C40-4738-9623-B2DE15803037}">
      <dgm:prSet phldrT="[Текст]" custT="1"/>
      <dgm:spPr/>
      <dgm:t>
        <a:bodyPr/>
        <a:lstStyle/>
        <a:p>
          <a:r>
            <a:rPr lang="ru-RU" sz="2400" b="1" dirty="0" err="1" smtClean="0">
              <a:solidFill>
                <a:schemeClr val="accent3">
                  <a:lumMod val="75000"/>
                </a:schemeClr>
              </a:solidFill>
            </a:rPr>
            <a:t>Интернет-сервисы</a:t>
          </a:r>
          <a:r>
            <a:rPr lang="ru-RU" sz="2400" b="1" dirty="0" smtClean="0">
              <a:solidFill>
                <a:schemeClr val="accent3">
                  <a:lumMod val="75000"/>
                </a:schemeClr>
              </a:solidFill>
            </a:rPr>
            <a:t> </a:t>
          </a:r>
        </a:p>
        <a:p>
          <a:r>
            <a:rPr lang="ru-RU" sz="2400" b="1" dirty="0" smtClean="0">
              <a:solidFill>
                <a:schemeClr val="accent3">
                  <a:lumMod val="75000"/>
                </a:schemeClr>
              </a:solidFill>
            </a:rPr>
            <a:t>(АИС, официальный сайт ОУ</a:t>
          </a:r>
          <a:r>
            <a:rPr lang="en-US" sz="2400" b="1" dirty="0" smtClean="0">
              <a:solidFill>
                <a:schemeClr val="accent3">
                  <a:lumMod val="75000"/>
                </a:schemeClr>
              </a:solidFill>
            </a:rPr>
            <a:t>)</a:t>
          </a:r>
          <a:endParaRPr lang="ru-RU" sz="2400" b="1" dirty="0">
            <a:solidFill>
              <a:schemeClr val="accent3">
                <a:lumMod val="75000"/>
              </a:schemeClr>
            </a:solidFill>
          </a:endParaRPr>
        </a:p>
      </dgm:t>
    </dgm:pt>
    <dgm:pt modelId="{D7CBD4F7-2449-4B9A-ADDE-F1F8A2F06BFA}" type="parTrans" cxnId="{8DFDAA58-A612-4157-A6DC-E3448F2F920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BCA46E7-0857-4894-B9E8-EFDC0895186F}" type="sibTrans" cxnId="{8DFDAA58-A612-4157-A6DC-E3448F2F9205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73D7D717-07AD-4DD3-9D95-35587767594A}">
      <dgm:prSet custT="1"/>
      <dgm:spPr/>
      <dgm:t>
        <a:bodyPr/>
        <a:lstStyle/>
        <a:p>
          <a:r>
            <a:rPr lang="ru-RU" sz="2800" b="1" dirty="0" smtClean="0">
              <a:solidFill>
                <a:srgbClr val="FFFF00"/>
              </a:solidFill>
            </a:rPr>
            <a:t>Дневник ученика</a:t>
          </a:r>
          <a:endParaRPr lang="ru-RU" sz="2800" b="1" dirty="0">
            <a:solidFill>
              <a:srgbClr val="FFFF00"/>
            </a:solidFill>
          </a:endParaRPr>
        </a:p>
      </dgm:t>
    </dgm:pt>
    <dgm:pt modelId="{D421E6E2-B74D-4482-8219-2A25798A2E63}" type="parTrans" cxnId="{3576F807-C842-4F4E-82C0-89A79E878ED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B520C1C-456D-4D94-B72C-A15AA0493D79}" type="sibTrans" cxnId="{3576F807-C842-4F4E-82C0-89A79E878ED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E7CABEE-4EED-469E-9957-03A128C85FEA}">
      <dgm:prSet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Средства связи</a:t>
          </a:r>
        </a:p>
        <a:p>
          <a:r>
            <a:rPr lang="ru-RU" sz="2400" b="1" dirty="0" smtClean="0">
              <a:solidFill>
                <a:schemeClr val="tx1"/>
              </a:solidFill>
            </a:rPr>
            <a:t> (звонок, </a:t>
          </a:r>
          <a:r>
            <a:rPr lang="ru-RU" sz="2400" b="1" dirty="0" err="1" smtClean="0">
              <a:solidFill>
                <a:schemeClr val="tx1"/>
              </a:solidFill>
            </a:rPr>
            <a:t>смс-рассылка</a:t>
          </a:r>
          <a:r>
            <a:rPr lang="ru-RU" sz="2400" b="1" dirty="0" smtClean="0">
              <a:solidFill>
                <a:schemeClr val="tx1"/>
              </a:solidFill>
            </a:rPr>
            <a:t>, социальные сети)</a:t>
          </a:r>
          <a:endParaRPr lang="ru-RU" sz="3300" b="1" dirty="0" smtClean="0">
            <a:solidFill>
              <a:schemeClr val="tx1"/>
            </a:solidFill>
          </a:endParaRPr>
        </a:p>
      </dgm:t>
    </dgm:pt>
    <dgm:pt modelId="{F71C1C86-3935-4B22-AD02-4F7EF579300F}" type="parTrans" cxnId="{F9821CF5-EB29-469F-9A67-94524E142C8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6982CCC-97D3-45D9-89D3-2C4E4056A2AD}" type="sibTrans" cxnId="{F9821CF5-EB29-469F-9A67-94524E142C8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87F7F10-99AC-4178-8CDA-73146388A45E}" type="pres">
      <dgm:prSet presAssocID="{4583F65F-C85C-4A65-A0C6-42F1041CD97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34CFAC-C13C-4198-865D-D1192E8426B1}" type="pres">
      <dgm:prSet presAssocID="{ACAA1D26-56B1-461A-85BD-3D7EC615E94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149BAA-3CB4-4B09-9719-C75685194D17}" type="pres">
      <dgm:prSet presAssocID="{7B2838DA-BC78-4CB4-8FB9-320698964D03}" presName="sibTrans" presStyleCnt="0"/>
      <dgm:spPr/>
    </dgm:pt>
    <dgm:pt modelId="{A820D41E-BC88-474B-A872-46F4B0AF8A21}" type="pres">
      <dgm:prSet presAssocID="{73D7D717-07AD-4DD3-9D95-35587767594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FEA000-BDD3-4F3E-9B54-8A2E4B9FFE43}" type="pres">
      <dgm:prSet presAssocID="{BB520C1C-456D-4D94-B72C-A15AA0493D79}" presName="sibTrans" presStyleCnt="0"/>
      <dgm:spPr/>
    </dgm:pt>
    <dgm:pt modelId="{5CC7852E-7E28-4850-9093-3327B43E5661}" type="pres">
      <dgm:prSet presAssocID="{EE7CABEE-4EED-469E-9957-03A128C85FE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E8E92E-A590-4959-8CA8-221E4E35C06B}" type="pres">
      <dgm:prSet presAssocID="{C6982CCC-97D3-45D9-89D3-2C4E4056A2AD}" presName="sibTrans" presStyleCnt="0"/>
      <dgm:spPr/>
    </dgm:pt>
    <dgm:pt modelId="{1953942F-A711-42F8-AE5A-3884124B11A8}" type="pres">
      <dgm:prSet presAssocID="{AA8FE812-4C40-4738-9623-B2DE1580303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A57029-0264-4D5B-BDE4-8404B6099EE6}" type="presOf" srcId="{EE7CABEE-4EED-469E-9957-03A128C85FEA}" destId="{5CC7852E-7E28-4850-9093-3327B43E5661}" srcOrd="0" destOrd="0" presId="urn:microsoft.com/office/officeart/2005/8/layout/default#1"/>
    <dgm:cxn modelId="{D49CAD5B-E9B6-44D6-BCCF-789782350ED3}" type="presOf" srcId="{73D7D717-07AD-4DD3-9D95-35587767594A}" destId="{A820D41E-BC88-474B-A872-46F4B0AF8A21}" srcOrd="0" destOrd="0" presId="urn:microsoft.com/office/officeart/2005/8/layout/default#1"/>
    <dgm:cxn modelId="{F9821CF5-EB29-469F-9A67-94524E142C87}" srcId="{4583F65F-C85C-4A65-A0C6-42F1041CD97F}" destId="{EE7CABEE-4EED-469E-9957-03A128C85FEA}" srcOrd="2" destOrd="0" parTransId="{F71C1C86-3935-4B22-AD02-4F7EF579300F}" sibTransId="{C6982CCC-97D3-45D9-89D3-2C4E4056A2AD}"/>
    <dgm:cxn modelId="{82C8E33A-8E5C-41BD-A20B-174676D96A89}" type="presOf" srcId="{AA8FE812-4C40-4738-9623-B2DE15803037}" destId="{1953942F-A711-42F8-AE5A-3884124B11A8}" srcOrd="0" destOrd="0" presId="urn:microsoft.com/office/officeart/2005/8/layout/default#1"/>
    <dgm:cxn modelId="{89F17B32-C127-4D40-86B5-113D461B38A9}" type="presOf" srcId="{ACAA1D26-56B1-461A-85BD-3D7EC615E94A}" destId="{5634CFAC-C13C-4198-865D-D1192E8426B1}" srcOrd="0" destOrd="0" presId="urn:microsoft.com/office/officeart/2005/8/layout/default#1"/>
    <dgm:cxn modelId="{8DFDAA58-A612-4157-A6DC-E3448F2F9205}" srcId="{4583F65F-C85C-4A65-A0C6-42F1041CD97F}" destId="{AA8FE812-4C40-4738-9623-B2DE15803037}" srcOrd="3" destOrd="0" parTransId="{D7CBD4F7-2449-4B9A-ADDE-F1F8A2F06BFA}" sibTransId="{8BCA46E7-0857-4894-B9E8-EFDC0895186F}"/>
    <dgm:cxn modelId="{D805DC94-2AEC-4D19-A3A5-E7FB3B90B22B}" srcId="{4583F65F-C85C-4A65-A0C6-42F1041CD97F}" destId="{ACAA1D26-56B1-461A-85BD-3D7EC615E94A}" srcOrd="0" destOrd="0" parTransId="{9D87E1E7-9BE5-4E53-9786-6668B139BCEC}" sibTransId="{7B2838DA-BC78-4CB4-8FB9-320698964D03}"/>
    <dgm:cxn modelId="{DC227651-E8E1-48FB-AEEC-710B6A3A8ED2}" type="presOf" srcId="{4583F65F-C85C-4A65-A0C6-42F1041CD97F}" destId="{687F7F10-99AC-4178-8CDA-73146388A45E}" srcOrd="0" destOrd="0" presId="urn:microsoft.com/office/officeart/2005/8/layout/default#1"/>
    <dgm:cxn modelId="{3576F807-C842-4F4E-82C0-89A79E878ED8}" srcId="{4583F65F-C85C-4A65-A0C6-42F1041CD97F}" destId="{73D7D717-07AD-4DD3-9D95-35587767594A}" srcOrd="1" destOrd="0" parTransId="{D421E6E2-B74D-4482-8219-2A25798A2E63}" sibTransId="{BB520C1C-456D-4D94-B72C-A15AA0493D79}"/>
    <dgm:cxn modelId="{884135E8-B590-4174-A01F-0537F33B02B2}" type="presParOf" srcId="{687F7F10-99AC-4178-8CDA-73146388A45E}" destId="{5634CFAC-C13C-4198-865D-D1192E8426B1}" srcOrd="0" destOrd="0" presId="urn:microsoft.com/office/officeart/2005/8/layout/default#1"/>
    <dgm:cxn modelId="{4237E9DB-13C5-42DD-A318-D2027C9441A5}" type="presParOf" srcId="{687F7F10-99AC-4178-8CDA-73146388A45E}" destId="{EC149BAA-3CB4-4B09-9719-C75685194D17}" srcOrd="1" destOrd="0" presId="urn:microsoft.com/office/officeart/2005/8/layout/default#1"/>
    <dgm:cxn modelId="{56EF1386-6464-40A2-AAC3-AFFC7E18BCDA}" type="presParOf" srcId="{687F7F10-99AC-4178-8CDA-73146388A45E}" destId="{A820D41E-BC88-474B-A872-46F4B0AF8A21}" srcOrd="2" destOrd="0" presId="urn:microsoft.com/office/officeart/2005/8/layout/default#1"/>
    <dgm:cxn modelId="{971FE875-CEF6-4F7C-A6FA-D954ACC94C34}" type="presParOf" srcId="{687F7F10-99AC-4178-8CDA-73146388A45E}" destId="{E2FEA000-BDD3-4F3E-9B54-8A2E4B9FFE43}" srcOrd="3" destOrd="0" presId="urn:microsoft.com/office/officeart/2005/8/layout/default#1"/>
    <dgm:cxn modelId="{6307688B-B551-4F2C-A37F-625D035E5336}" type="presParOf" srcId="{687F7F10-99AC-4178-8CDA-73146388A45E}" destId="{5CC7852E-7E28-4850-9093-3327B43E5661}" srcOrd="4" destOrd="0" presId="urn:microsoft.com/office/officeart/2005/8/layout/default#1"/>
    <dgm:cxn modelId="{EECE3FCD-518B-4C5E-9A25-EAF483C09541}" type="presParOf" srcId="{687F7F10-99AC-4178-8CDA-73146388A45E}" destId="{E8E8E92E-A590-4959-8CA8-221E4E35C06B}" srcOrd="5" destOrd="0" presId="urn:microsoft.com/office/officeart/2005/8/layout/default#1"/>
    <dgm:cxn modelId="{E6541C3B-8EF6-4B70-B66A-CDB99B81D3DE}" type="presParOf" srcId="{687F7F10-99AC-4178-8CDA-73146388A45E}" destId="{1953942F-A711-42F8-AE5A-3884124B11A8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34CFAC-C13C-4198-865D-D1192E8426B1}">
      <dsp:nvSpPr>
        <dsp:cNvPr id="0" name=""/>
        <dsp:cNvSpPr/>
      </dsp:nvSpPr>
      <dsp:spPr>
        <a:xfrm>
          <a:off x="92851" y="1359"/>
          <a:ext cx="3789617" cy="227377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Непосредственное общение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</a:rPr>
            <a:t>(родительские собрания,  приглашение в школу, посещение на дому)</a:t>
          </a:r>
          <a:endParaRPr lang="ru-RU" sz="2400" b="1" kern="1200" dirty="0">
            <a:solidFill>
              <a:schemeClr val="bg1"/>
            </a:solidFill>
          </a:endParaRPr>
        </a:p>
      </dsp:txBody>
      <dsp:txXfrm>
        <a:off x="92851" y="1359"/>
        <a:ext cx="3789617" cy="2273770"/>
      </dsp:txXfrm>
    </dsp:sp>
    <dsp:sp modelId="{A820D41E-BC88-474B-A872-46F4B0AF8A21}">
      <dsp:nvSpPr>
        <dsp:cNvPr id="0" name=""/>
        <dsp:cNvSpPr/>
      </dsp:nvSpPr>
      <dsp:spPr>
        <a:xfrm>
          <a:off x="4261430" y="1359"/>
          <a:ext cx="3789617" cy="2273770"/>
        </a:xfrm>
        <a:prstGeom prst="rect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FFFF00"/>
              </a:solidFill>
            </a:rPr>
            <a:t>Дневник ученика</a:t>
          </a:r>
          <a:endParaRPr lang="ru-RU" sz="2800" b="1" kern="1200" dirty="0">
            <a:solidFill>
              <a:srgbClr val="FFFF00"/>
            </a:solidFill>
          </a:endParaRPr>
        </a:p>
      </dsp:txBody>
      <dsp:txXfrm>
        <a:off x="4261430" y="1359"/>
        <a:ext cx="3789617" cy="2273770"/>
      </dsp:txXfrm>
    </dsp:sp>
    <dsp:sp modelId="{5CC7852E-7E28-4850-9093-3327B43E5661}">
      <dsp:nvSpPr>
        <dsp:cNvPr id="0" name=""/>
        <dsp:cNvSpPr/>
      </dsp:nvSpPr>
      <dsp:spPr>
        <a:xfrm>
          <a:off x="92851" y="2654091"/>
          <a:ext cx="3789617" cy="2273770"/>
        </a:xfrm>
        <a:prstGeom prst="rect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Средства связи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 (звонок, </a:t>
          </a:r>
          <a:r>
            <a:rPr lang="ru-RU" sz="2400" b="1" kern="1200" dirty="0" err="1" smtClean="0">
              <a:solidFill>
                <a:schemeClr val="tx1"/>
              </a:solidFill>
            </a:rPr>
            <a:t>смс-рассылка</a:t>
          </a:r>
          <a:r>
            <a:rPr lang="ru-RU" sz="2400" b="1" kern="1200" dirty="0" smtClean="0">
              <a:solidFill>
                <a:schemeClr val="tx1"/>
              </a:solidFill>
            </a:rPr>
            <a:t>, социальные сети)</a:t>
          </a:r>
          <a:endParaRPr lang="ru-RU" sz="3300" b="1" kern="1200" dirty="0" smtClean="0">
            <a:solidFill>
              <a:schemeClr val="tx1"/>
            </a:solidFill>
          </a:endParaRPr>
        </a:p>
      </dsp:txBody>
      <dsp:txXfrm>
        <a:off x="92851" y="2654091"/>
        <a:ext cx="3789617" cy="2273770"/>
      </dsp:txXfrm>
    </dsp:sp>
    <dsp:sp modelId="{1953942F-A711-42F8-AE5A-3884124B11A8}">
      <dsp:nvSpPr>
        <dsp:cNvPr id="0" name=""/>
        <dsp:cNvSpPr/>
      </dsp:nvSpPr>
      <dsp:spPr>
        <a:xfrm>
          <a:off x="4261430" y="2654091"/>
          <a:ext cx="3789617" cy="2273770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chemeClr val="accent3">
                  <a:lumMod val="75000"/>
                </a:schemeClr>
              </a:solidFill>
            </a:rPr>
            <a:t>Интернет-сервисы</a:t>
          </a:r>
          <a:r>
            <a:rPr lang="ru-RU" sz="2400" b="1" kern="1200" dirty="0" smtClean="0">
              <a:solidFill>
                <a:schemeClr val="accent3">
                  <a:lumMod val="75000"/>
                </a:schemeClr>
              </a:solidFill>
            </a:rPr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3">
                  <a:lumMod val="75000"/>
                </a:schemeClr>
              </a:solidFill>
            </a:rPr>
            <a:t>(АИС, официальный сайт ОУ</a:t>
          </a:r>
          <a:r>
            <a:rPr lang="en-US" sz="2400" b="1" kern="1200" dirty="0" smtClean="0">
              <a:solidFill>
                <a:schemeClr val="accent3">
                  <a:lumMod val="75000"/>
                </a:schemeClr>
              </a:solidFill>
            </a:rPr>
            <a:t>)</a:t>
          </a:r>
          <a:endParaRPr lang="ru-RU" sz="2400" b="1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4261430" y="2654091"/>
        <a:ext cx="3789617" cy="2273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65693-3CCF-4D5D-AD5F-644444E2C782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52FC3-44C6-49E0-B0F0-A035A06357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939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52FC3-44C6-49E0-B0F0-A035A063578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304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FD0B1-F098-45A6-B7F4-40660A2BB844}" type="datetime1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741C-9CC3-4FE3-9BB8-71D79AFB2F58}" type="datetime1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D20B-8A2A-482D-8F1E-29559089A9DA}" type="datetime1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0F47-C9A5-487F-93C9-B32D70E9C0C8}" type="datetime1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B6AF-9AF9-4D17-8689-005E9D3174DC}" type="datetime1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6EE5-E20E-4A39-BC27-ED00FC355846}" type="datetime1">
              <a:rPr lang="ru-RU" smtClean="0"/>
              <a:pPr/>
              <a:t>22.03.2019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C509E-4B99-45FC-B902-E074FDF2311F}" type="datetime1">
              <a:rPr lang="ru-RU" smtClean="0"/>
              <a:pPr/>
              <a:t>22.03.2019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64971-51D7-49FE-A1DC-967B99AAFA19}" type="datetime1">
              <a:rPr lang="ru-RU" smtClean="0"/>
              <a:pPr/>
              <a:t>22.03.2019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7C3C8-A2A8-4367-A6AE-8CA734AC42D4}" type="datetime1">
              <a:rPr lang="ru-RU" smtClean="0"/>
              <a:pPr/>
              <a:t>22.03.2019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5BF12-7BE2-4A9B-B92F-40686664BA7B}" type="datetime1">
              <a:rPr lang="ru-RU" smtClean="0"/>
              <a:pPr/>
              <a:t>22.03.2019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E551B-DB0E-4F3B-AD72-A4D85A70569A}" type="datetime1">
              <a:rPr lang="ru-RU" smtClean="0"/>
              <a:pPr/>
              <a:t>22.03.2019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pli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D0D08-51B5-4E0E-9100-3C1931A45F1D}" type="datetime1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split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gif"/><Relationship Id="rId4" Type="http://schemas.openxmlformats.org/officeDocument/2006/relationships/image" Target="../media/image37.png"/><Relationship Id="rId9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eg"/><Relationship Id="rId5" Type="http://schemas.openxmlformats.org/officeDocument/2006/relationships/image" Target="../media/image73.png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10.jpeg"/><Relationship Id="rId18" Type="http://schemas.openxmlformats.org/officeDocument/2006/relationships/image" Target="../media/image115.jpe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jpeg"/><Relationship Id="rId17" Type="http://schemas.openxmlformats.org/officeDocument/2006/relationships/image" Target="../media/image114.jpeg"/><Relationship Id="rId2" Type="http://schemas.openxmlformats.org/officeDocument/2006/relationships/image" Target="../media/image99.jpeg"/><Relationship Id="rId16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5" Type="http://schemas.openxmlformats.org/officeDocument/2006/relationships/image" Target="../media/image11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Relationship Id="rId14" Type="http://schemas.openxmlformats.org/officeDocument/2006/relationships/image" Target="../media/image11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7.jpeg"/><Relationship Id="rId7" Type="http://schemas.openxmlformats.org/officeDocument/2006/relationships/image" Target="../media/image73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6" Type="http://schemas.openxmlformats.org/officeDocument/2006/relationships/hyperlink" Target="&#1074;&#1080;&#1076;&#1077;&#1086;%20&#1056;&#1044;&#1064;.tmp" TargetMode="External"/><Relationship Id="rId5" Type="http://schemas.openxmlformats.org/officeDocument/2006/relationships/image" Target="../media/image119.png"/><Relationship Id="rId4" Type="http://schemas.openxmlformats.org/officeDocument/2006/relationships/image" Target="../media/image118.jpeg"/><Relationship Id="rId9" Type="http://schemas.openxmlformats.org/officeDocument/2006/relationships/image" Target="../media/image12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10" Type="http://schemas.openxmlformats.org/officeDocument/2006/relationships/image" Target="../media/image130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1026" name="Picture 2" descr="J:\нов для зин евс\Рисунок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64488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499992" y="3933056"/>
            <a:ext cx="3995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Семья и школа – это берег и море.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На берегу ребенок делает свои первые шаги,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получает первые уроки жизни,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 потом перед ним открывается необозримое море знаний,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 курс в этом море прокладывает школа.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Л.Кассиль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гошкова\Desktop\ИКТ В НАЧ ШКОЛЕ\бондаренко\DSC_1114.JPG"/>
          <p:cNvPicPr>
            <a:picLocks noChangeAspect="1" noChangeArrowheads="1"/>
          </p:cNvPicPr>
          <p:nvPr/>
        </p:nvPicPr>
        <p:blipFill>
          <a:blip r:embed="rId2" cstate="print"/>
          <a:srcRect r="8721"/>
          <a:stretch>
            <a:fillRect/>
          </a:stretch>
        </p:blipFill>
        <p:spPr bwMode="auto">
          <a:xfrm>
            <a:off x="179512" y="1988840"/>
            <a:ext cx="3672408" cy="2347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Агошкова\Desktop\ИКТ В НАЧ ШКОЛЕ\МЧС 1 В\DSC_0586.JPG"/>
          <p:cNvPicPr>
            <a:picLocks noChangeAspect="1" noChangeArrowheads="1"/>
          </p:cNvPicPr>
          <p:nvPr/>
        </p:nvPicPr>
        <p:blipFill>
          <a:blip r:embed="rId3" cstate="print"/>
          <a:srcRect l="4724" t="35503" r="17452"/>
          <a:stretch>
            <a:fillRect/>
          </a:stretch>
        </p:blipFill>
        <p:spPr bwMode="auto">
          <a:xfrm>
            <a:off x="4355976" y="116632"/>
            <a:ext cx="4638712" cy="2562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2050" name="Picture 2" descr="C:\Users\B2FE~1\AppData\Local\Temp\Rar$DI28.120\DSCF891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0"/>
            <a:ext cx="2987824" cy="2240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B2FE~1\AppData\Local\Temp\Rar$DI84.120\DSCF89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2492896"/>
            <a:ext cx="3096344" cy="208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Агошкова\Desktop\ИКТ В НАЧ ШКОЛЕ\1 а\DSC_11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165459"/>
            <a:ext cx="3714776" cy="2692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Агошкова\Desktop\ИКТ В НАЧ ШКОЛЕ\Зинченко\DSC_11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4500570"/>
            <a:ext cx="5036000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564904"/>
            <a:ext cx="1588905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Бессмертный полк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030" name="Picture 6" descr="C:\Users\Скворцова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2952328" cy="3629621"/>
          </a:xfrm>
          <a:prstGeom prst="rect">
            <a:avLst/>
          </a:prstGeom>
          <a:noFill/>
        </p:spPr>
      </p:pic>
      <p:pic>
        <p:nvPicPr>
          <p:cNvPr id="1031" name="Picture 7" descr="C:\Users\Скворцова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268760"/>
            <a:ext cx="3995936" cy="3176191"/>
          </a:xfrm>
          <a:prstGeom prst="rect">
            <a:avLst/>
          </a:prstGeom>
          <a:noFill/>
        </p:spPr>
      </p:pic>
      <p:pic>
        <p:nvPicPr>
          <p:cNvPr id="1032" name="Picture 8" descr="C:\Users\Скворцова\Desktop\Рисунок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484784"/>
            <a:ext cx="2176264" cy="2894509"/>
          </a:xfrm>
          <a:prstGeom prst="rect">
            <a:avLst/>
          </a:prstGeom>
          <a:noFill/>
        </p:spPr>
      </p:pic>
      <p:pic>
        <p:nvPicPr>
          <p:cNvPr id="1033" name="Picture 9" descr="C:\Users\Скворцова\Desktop\Рисунок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4365104"/>
            <a:ext cx="2088233" cy="2492896"/>
          </a:xfrm>
          <a:prstGeom prst="rect">
            <a:avLst/>
          </a:prstGeom>
          <a:noFill/>
        </p:spPr>
      </p:pic>
      <p:pic>
        <p:nvPicPr>
          <p:cNvPr id="1026" name="Picture 2" descr="J:\фото 9 мая 2013\DSC_06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221088"/>
            <a:ext cx="4283968" cy="2855979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66011" y="188640"/>
            <a:ext cx="37410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Летний лагерь</a:t>
            </a:r>
            <a:endParaRPr lang="ru-RU" sz="4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4065" t="5703" r="64389" b="15547"/>
          <a:stretch/>
        </p:blipFill>
        <p:spPr>
          <a:xfrm>
            <a:off x="2861428" y="865227"/>
            <a:ext cx="3350184" cy="4702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l="4065" t="6688" r="66603" b="17516"/>
          <a:stretch/>
        </p:blipFill>
        <p:spPr>
          <a:xfrm>
            <a:off x="3050518" y="2463468"/>
            <a:ext cx="3039235" cy="4415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/>
          <a:srcRect l="4065" t="7673" r="66603" b="18500"/>
          <a:stretch/>
        </p:blipFill>
        <p:spPr>
          <a:xfrm>
            <a:off x="47153" y="1634668"/>
            <a:ext cx="2937310" cy="415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/>
          <a:srcRect l="4065" t="6688" r="66603" b="19484"/>
          <a:stretch/>
        </p:blipFill>
        <p:spPr>
          <a:xfrm>
            <a:off x="6044808" y="1541006"/>
            <a:ext cx="2845205" cy="4026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:\Фотки\DSCN693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5687446"/>
            <a:ext cx="1800200" cy="1034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G:\лагерь 2016\DSC_1624.JPG"/>
          <p:cNvPicPr/>
          <p:nvPr/>
        </p:nvPicPr>
        <p:blipFill>
          <a:blip r:embed="rId8" cstate="print"/>
          <a:srcRect l="9043" t="34298" r="24664"/>
          <a:stretch>
            <a:fillRect/>
          </a:stretch>
        </p:blipFill>
        <p:spPr bwMode="auto">
          <a:xfrm>
            <a:off x="6505132" y="5648829"/>
            <a:ext cx="1924556" cy="1174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561" y="194432"/>
            <a:ext cx="1398239" cy="1398239"/>
          </a:xfrm>
          <a:prstGeom prst="rect">
            <a:avLst/>
          </a:prstGeom>
        </p:spPr>
      </p:pic>
      <p:pic>
        <p:nvPicPr>
          <p:cNvPr id="12" name="Рисунок 11" descr="C:\Users\Alex\Desktop\2_mesto_-_IVANOV_DA_CDT_OREHOVO-ZUEVSKIJ.gif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27" y="236429"/>
            <a:ext cx="1364637" cy="1314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G:\грамоты 5\0_96f65_409a610f_S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74713" y="12636"/>
            <a:ext cx="1809750" cy="226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G:\грамоты 5\0_96f65_409a610f_S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48700" y="41445"/>
            <a:ext cx="1809750" cy="226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5348818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747" y="369231"/>
            <a:ext cx="2987824" cy="174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746" y="2035663"/>
            <a:ext cx="2966053" cy="1797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1" y="127354"/>
            <a:ext cx="3125351" cy="1989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77" y="3890727"/>
            <a:ext cx="6372200" cy="2967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91"/>
          <a:stretch/>
        </p:blipFill>
        <p:spPr>
          <a:xfrm>
            <a:off x="117332" y="4466655"/>
            <a:ext cx="2872086" cy="2197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317690" y="519652"/>
            <a:ext cx="4411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</a:t>
            </a:r>
            <a:endParaRPr lang="ru-RU" sz="4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844824"/>
            <a:ext cx="3384376" cy="262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/>
          <a:srcRect l="3511" r="16795" b="11610"/>
          <a:stretch/>
        </p:blipFill>
        <p:spPr>
          <a:xfrm>
            <a:off x="3563888" y="2420888"/>
            <a:ext cx="2472854" cy="1542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" r="22438" b="9838"/>
          <a:stretch/>
        </p:blipFill>
        <p:spPr>
          <a:xfrm>
            <a:off x="3275856" y="548680"/>
            <a:ext cx="245865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4915168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3074" name="Picture 2" descr="C:\Users\B2FE~1\AppData\Local\Temp\Rar$DI69.936\наша победа в 2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B2FE~1\AppData\Local\Temp\Rar$DI45.936\победа - наши работы на обложке журна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005064"/>
            <a:ext cx="4212336" cy="2667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387424"/>
            <a:ext cx="9144000" cy="72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0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555091" cy="128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2700" y="214290"/>
            <a:ext cx="2781300" cy="11430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317279">
            <a:off x="6831264" y="4322360"/>
            <a:ext cx="2276475" cy="628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21687">
            <a:off x="5980403" y="5148340"/>
            <a:ext cx="3133725" cy="628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40422">
            <a:off x="252664" y="4875701"/>
            <a:ext cx="2533650" cy="628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19254">
            <a:off x="244151" y="4216155"/>
            <a:ext cx="2409825" cy="638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357950" y="6492875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2050" name="Picture 2" descr="C:\Users\Скворцова\Desktop\DSC_1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Региональный слет Российского движения школьников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«РДШ: Точка отчета»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2050" name="Picture 2" descr="F:\Анализ\Статья РДШ слет\DSC_0297.JPG"/>
          <p:cNvPicPr>
            <a:picLocks noChangeAspect="1" noChangeArrowheads="1"/>
          </p:cNvPicPr>
          <p:nvPr/>
        </p:nvPicPr>
        <p:blipFill>
          <a:blip r:embed="rId2" cstate="print"/>
          <a:srcRect l="12354" r="14400"/>
          <a:stretch>
            <a:fillRect/>
          </a:stretch>
        </p:blipFill>
        <p:spPr bwMode="auto">
          <a:xfrm>
            <a:off x="3428992" y="1714488"/>
            <a:ext cx="2522419" cy="2295852"/>
          </a:xfrm>
          <a:prstGeom prst="rect">
            <a:avLst/>
          </a:prstGeom>
          <a:ln w="127000" cap="sq">
            <a:solidFill>
              <a:srgbClr val="7030A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Рисунок 4" descr="F:\Анализ\Статья РДШ слет\DSC_0285.JPG"/>
          <p:cNvPicPr/>
          <p:nvPr/>
        </p:nvPicPr>
        <p:blipFill>
          <a:blip r:embed="rId3" cstate="print"/>
          <a:srcRect l="33941" t="21250" r="32007" b="20625"/>
          <a:stretch>
            <a:fillRect/>
          </a:stretch>
        </p:blipFill>
        <p:spPr bwMode="auto">
          <a:xfrm>
            <a:off x="6786578" y="1714488"/>
            <a:ext cx="1928826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F:\Анализ\Статья РДШ слет\DSC_027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071678"/>
            <a:ext cx="2428892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F:\Анализ\Статья РДШ слет\DSC_027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286256"/>
            <a:ext cx="3286148" cy="2286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 descr="F:\Анализ\Статья РДШ слет\DSC_0274.JPG"/>
          <p:cNvPicPr/>
          <p:nvPr/>
        </p:nvPicPr>
        <p:blipFill>
          <a:blip r:embed="rId6" cstate="print"/>
          <a:srcRect l="8822" r="25641"/>
          <a:stretch>
            <a:fillRect/>
          </a:stretch>
        </p:blipFill>
        <p:spPr bwMode="auto">
          <a:xfrm>
            <a:off x="714348" y="4143380"/>
            <a:ext cx="2428892" cy="2500330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РДШ на форум\материал\к презентации\DSC_0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2584501" cy="2071702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user\Desktop\РАЗНЫЕ ДОКУМЕНТЫ с РАБОЧЕГО СТОЛА\Статья Президентский балл МБОУ СОШ №17\фото през.балл СОШ №17\DSC_0618.JPG"/>
          <p:cNvPicPr>
            <a:picLocks noChangeAspect="1" noChangeArrowheads="1"/>
          </p:cNvPicPr>
          <p:nvPr/>
        </p:nvPicPr>
        <p:blipFill>
          <a:blip r:embed="rId3" cstate="print"/>
          <a:srcRect b="10000"/>
          <a:stretch>
            <a:fillRect/>
          </a:stretch>
        </p:blipFill>
        <p:spPr bwMode="auto">
          <a:xfrm>
            <a:off x="5786446" y="1000108"/>
            <a:ext cx="3094946" cy="1857388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00826" y="6492875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20027" y="0"/>
            <a:ext cx="84239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Президентский балл в честь </a:t>
            </a:r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инаугурации </a:t>
            </a:r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Президента школы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1" name="Picture 3" descr="C:\Users\user\Desktop\РДШ на форум\материал\к презентации\На главную.JPG"/>
          <p:cNvPicPr>
            <a:picLocks noChangeAspect="1" noChangeArrowheads="1"/>
          </p:cNvPicPr>
          <p:nvPr/>
        </p:nvPicPr>
        <p:blipFill>
          <a:blip r:embed="rId4" cstate="print"/>
          <a:srcRect t="5128"/>
          <a:stretch>
            <a:fillRect/>
          </a:stretch>
        </p:blipFill>
        <p:spPr bwMode="auto">
          <a:xfrm>
            <a:off x="2928926" y="785794"/>
            <a:ext cx="2585453" cy="2643206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C:\Users\user\Desktop\РДШ на форум\материал\к презентации\DSC_05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9624" y="2996952"/>
            <a:ext cx="3384376" cy="1645582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85786" y="78579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785786" cy="738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 t="2929" r="15446" b="6250"/>
          <a:stretch>
            <a:fillRect/>
          </a:stretch>
        </p:blipFill>
        <p:spPr bwMode="auto">
          <a:xfrm>
            <a:off x="4499992" y="4797152"/>
            <a:ext cx="4143404" cy="2502183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572000" y="571501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2050" name="Picture 2" descr="D:\Президентский бал РДШ\пр бал\DSC_026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3717032"/>
            <a:ext cx="4427984" cy="3140968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Критерии эффективности использования ИКТ в воспитательной работе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5194920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Экономичность</a:t>
            </a:r>
          </a:p>
          <a:p>
            <a:r>
              <a:rPr lang="ru-RU" dirty="0" smtClean="0"/>
              <a:t>Компактность</a:t>
            </a:r>
          </a:p>
          <a:p>
            <a:r>
              <a:rPr lang="ru-RU" dirty="0" smtClean="0"/>
              <a:t>Наглядность</a:t>
            </a:r>
          </a:p>
          <a:p>
            <a:r>
              <a:rPr lang="ru-RU" dirty="0" smtClean="0"/>
              <a:t>Возможность проведения мониторинга</a:t>
            </a:r>
          </a:p>
          <a:p>
            <a:r>
              <a:rPr lang="ru-RU" dirty="0" smtClean="0"/>
              <a:t>Возможность творческого развития личности учащихся, их инициативы, самореализации и самодеятельности.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4643470" cy="45550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428868"/>
            <a:ext cx="5786478" cy="4101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00826" y="6492875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РДШ на форум\материал\витя\bxgU35ji2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786190"/>
            <a:ext cx="4714908" cy="274163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4" descr="C:\Users\user\Desktop\РДШ на форум\материал\к презентации\IMG_вит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7916" y="1142984"/>
            <a:ext cx="2746451" cy="285752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C:\Users\user\Desktop\РДШ на форум\материал\витя\Zf7eevVJfP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143380"/>
            <a:ext cx="3069299" cy="217567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643174" y="0"/>
            <a:ext cx="650082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Всероссийский детский центр «Орлёнок»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429388" y="6492875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738168" cy="714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РДШ на форум\материал\к презентации\DSC_11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1071546"/>
            <a:ext cx="3934954" cy="198437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3143248"/>
            <a:ext cx="52149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Всероссийский </a:t>
            </a:r>
            <a:r>
              <a:rPr lang="ru-RU" sz="1600" b="1" dirty="0" err="1" smtClean="0"/>
              <a:t>вебинар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пилотных</a:t>
            </a:r>
            <a:r>
              <a:rPr lang="ru-RU" sz="1600" b="1" dirty="0" smtClean="0"/>
              <a:t> площадок РДШ.</a:t>
            </a:r>
            <a:endParaRPr lang="ru-RU" sz="1600" b="1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user\Desktop\РДШ на форум\материал\к презентации\DSC_0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000108"/>
            <a:ext cx="5286412" cy="2313414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C:\Users\user\Desktop\РДШ на форум\материал\к презентации\DSC_08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219914"/>
            <a:ext cx="6891326" cy="263808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C:\Users\user\Desktop\РДШ на форум\материал\к презентации\DSC_08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80151">
            <a:off x="6410632" y="3460318"/>
            <a:ext cx="2560942" cy="154038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4" name="Picture 8" descr="C:\Users\user\Desktop\РДШ на форум\материал\к презентации\DSC_08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14561">
            <a:off x="134263" y="3109130"/>
            <a:ext cx="2703551" cy="162616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500298" y="0"/>
            <a:ext cx="664370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Конкурс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квестов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по социальной направленности «Флагман»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428736"/>
            <a:ext cx="30003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«Колокола добра» 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воспитанниками 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СРЦ «Надежда»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57554" y="3714752"/>
            <a:ext cx="28910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«Назад в будущее»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00826" y="6492875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785786" cy="738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РДШ на форум\материал\Новая папка\DSC_3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000108"/>
            <a:ext cx="4367713" cy="2911479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C:\Users\user\Desktop\РДШ на форум\материал\Новая папка\DSC_3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551540"/>
            <a:ext cx="2428893" cy="1845252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6500826" y="6492875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5122" name="Picture 2" descr="C:\Users\user\Desktop\РДШ на форум\материал\Новая папка\DSC_06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643446"/>
            <a:ext cx="3143272" cy="169810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785786" cy="738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РДШ на форум\материал\к презентации\DSC_30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571744"/>
            <a:ext cx="2857488" cy="1904777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457507" y="0"/>
            <a:ext cx="571509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Всероссийские акции «Кормушка»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«</a:t>
            </a:r>
            <a:r>
              <a:rPr lang="ru-RU" sz="2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ЭКО-Отряд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1" name="Picture 3" descr="C:\Users\user\Desktop\РАЗНЫЕ ДОКУМЕНТЫ с РАБОЧЕГО СТОЛА\Новости на шк сайт\сош №17 новости по биологии\год экологии 7.02.17\на главную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4143380"/>
            <a:ext cx="3714776" cy="247731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user\Desktop\РДШ на форум\материал\к презентации\DSC_0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571745"/>
            <a:ext cx="2786082" cy="1460412"/>
          </a:xfrm>
          <a:prstGeom prst="rect">
            <a:avLst/>
          </a:prstGeom>
          <a:ln w="38100" cap="sq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10" descr="C:\Users\user\Desktop\РДШ на форум\материал\к презентации\DSCN1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785794"/>
            <a:ext cx="2095514" cy="157163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11" descr="C:\Users\user\Desktop\РДШ на форум\материал\к презентации\DSCN16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928670"/>
            <a:ext cx="2214578" cy="165355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72264" y="6492875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7170" name="Picture 2" descr="C:\Users\user\Desktop\РДШ на форум\материал\Новая папка\DSC_05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786058"/>
            <a:ext cx="2286015" cy="1441490"/>
          </a:xfrm>
          <a:prstGeom prst="rect">
            <a:avLst/>
          </a:prstGeom>
          <a:ln w="38100" cap="sq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C:\Users\user\Desktop\РДШ на форум\материал\Новая папка (2)\DSCN15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1214422"/>
            <a:ext cx="2928958" cy="1800934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500298" y="0"/>
            <a:ext cx="664370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Побуждать созидать своё здоровье и делать осознанный профессиональный выбор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86446" y="3214686"/>
            <a:ext cx="28811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Закаливание учащихся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143380"/>
            <a:ext cx="34585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Всероссийская акция </a:t>
            </a:r>
          </a:p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«Приседайте на здоровье!»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785786" cy="710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C:\Users\user\Desktop\РДШ на форум\Баннер МБОУ СОШ 17 вариант 3-последний\берём\на главную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4500570"/>
            <a:ext cx="3011484" cy="200811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215074" y="4429132"/>
            <a:ext cx="27146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ru-RU" b="1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Социально-образовательный  проект  </a:t>
            </a:r>
          </a:p>
          <a:p>
            <a:pPr algn="ctr"/>
            <a:r>
              <a:rPr kumimoji="0" lang="ru-RU" b="1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«Университетские субботы» </a:t>
            </a:r>
          </a:p>
          <a:p>
            <a:pPr algn="ctr"/>
            <a:r>
              <a:rPr kumimoji="0" lang="ru-RU" b="1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b="1" u="none" strike="noStrike" spc="50" normalizeH="0" baseline="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ИУБиП</a:t>
            </a:r>
            <a:r>
              <a:rPr kumimoji="0" lang="ru-RU" b="1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, 23.01.2017)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34819" name="Picture 3" descr="C:\Users\user\Desktop\РАЗНЫЕ ДОКУМЕНТЫ с РАБОЧЕГО СТОЛА\Новости РДШ материал от Коваленко Е.Г\День Героев Отечества\фото\фото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85728"/>
            <a:ext cx="3576395" cy="1857388"/>
          </a:xfrm>
          <a:prstGeom prst="rect">
            <a:avLst/>
          </a:prstGeom>
          <a:ln w="38100" cap="sq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785787" cy="773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user\Desktop\РДШ на форум\материал\Новая папка\20161112_0925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285992"/>
            <a:ext cx="2071670" cy="1551332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C:\Users\user\Desktop\РДШ на форум\материал\к презентации\20161115_100405.jpg"/>
          <p:cNvPicPr>
            <a:picLocks noChangeAspect="1" noChangeArrowheads="1"/>
          </p:cNvPicPr>
          <p:nvPr/>
        </p:nvPicPr>
        <p:blipFill>
          <a:blip r:embed="rId5" cstate="print"/>
          <a:srcRect r="12582"/>
          <a:stretch>
            <a:fillRect/>
          </a:stretch>
        </p:blipFill>
        <p:spPr bwMode="auto">
          <a:xfrm>
            <a:off x="214282" y="4071942"/>
            <a:ext cx="2477141" cy="159393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C:\Users\user\Desktop\РДШ на форум\материал\к презентации\20161112_1359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2285992"/>
            <a:ext cx="2000264" cy="1889138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7221475" y="35781"/>
            <a:ext cx="1958306" cy="188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8" descr="C:\Users\user\Desktop\РАЗНЫЕ ДОКУМЕНТЫ с РАБОЧЕГО СТОЛА\Новости на шк сайт\Пшеничнова Письмо Победы\Пшеничнова О.В\Алентьев Никита 2-в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98133">
            <a:off x="4572000" y="285728"/>
            <a:ext cx="1714512" cy="208931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5" name="Picture 10" descr="C:\Users\user\Desktop\РАЗНЫЕ ДОКУМЕНТЫ с РАБОЧЕГО СТОЛА\Новости на шк сайт\Пшеничнова Письмо Победы\Пшеничнова О.В\Алентьев Никит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2066" y="642918"/>
            <a:ext cx="1469201" cy="17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1" descr="C:\Users\user\Desktop\РАЗНЫЕ ДОКУМЕНТЫ с РАБОЧЕГО СТОЛА\Новости на шк сайт\Пшеничнова Письмо Победы\Пшеничнова О.В\Котелевский Максим 2-в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411420">
            <a:off x="6177934" y="79200"/>
            <a:ext cx="1438008" cy="185738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7" name="Picture 12" descr="C:\Users\user\Desktop\РАЗНЫЕ ДОКУМЕНТЫ с РАБОЧЕГО СТОЛА\Новости на шк сайт\Пшеничнова Письмо Победы\Пшеничнова О.В\Котелевский Максим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16" y="571480"/>
            <a:ext cx="1429871" cy="1571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3" descr="C:\Users\user\Desktop\РАЗНЫЕ ДОКУМЕНТЫ с РАБОЧЕГО СТОЛА\Новости на шк сайт\Пшеничнова Письмо Победы\Пшеничнова О.В\Мунтян Анастасия 2-в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858199">
            <a:off x="4710289" y="1993368"/>
            <a:ext cx="1500198" cy="2121539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9" name="Picture 14" descr="C:\Users\user\Desktop\РАЗНЫЕ ДОКУМЕНТЫ с РАБОЧЕГО СТОЛА\Новости на шк сайт\Пшеничнова Письмо Победы\Пшеничнова О.В\Мунтян Анастасия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43570" y="2143116"/>
            <a:ext cx="1223334" cy="1571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5" descr="C:\Users\user\Desktop\РАЗНЫЕ ДОКУМЕНТЫ с РАБОЧЕГО СТОЛА\Новости на шк сайт\Пшеничнова Письмо Победы\Пшеничнова О.В\Стойка Егор 2- в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644042">
            <a:off x="6522506" y="1701217"/>
            <a:ext cx="1571604" cy="1914694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0" name="Picture 16" descr="C:\Users\user\Desktop\РАЗНЫЕ ДОКУМЕНТЫ с РАБОЧЕГО СТОЛА\Новости на шк сайт\Пшеничнова Письмо Победы\Пшеничнова О.В\Стойка Егор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15272" y="1714488"/>
            <a:ext cx="1214414" cy="17352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user\Desktop\РДШ на форум\материал\к презентации\DSC_3788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28926" y="4500570"/>
            <a:ext cx="2500330" cy="166735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1" name="Picture 5" descr="C:\Users\user\Desktop\РДШ на форум\материал\к презентации\DSC_1117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643570" y="3286124"/>
            <a:ext cx="3000396" cy="201937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C:\Users\user\Desktop\РДШ на форум\материал\к презентации\DSC_0671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643570" y="5429264"/>
            <a:ext cx="2373204" cy="1214422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РДШ на форум\материал\к презентации\IMG_1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571480"/>
            <a:ext cx="4143404" cy="210885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00826" y="6492875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11266" name="Picture 2" descr="C:\Users\user\Desktop\РДШ на форум\материал\Новая папка\IMG_1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571480"/>
            <a:ext cx="3214678" cy="201805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7" name="Picture 3" descr="C:\Users\user\Desktop\РДШ на форум\материал\волонтёры наши\герега\p_bePj-kXS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8042" y="2857496"/>
            <a:ext cx="3465958" cy="2309736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8" name="Picture 4" descr="C:\Users\user\Desktop\РДШ на форум\материал\волонтёры наши\герега\Безымянны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2786058"/>
            <a:ext cx="2428892" cy="1824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840613" y="0"/>
            <a:ext cx="23033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– волонтёр!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Нашивка 10">
            <a:hlinkClick r:id="rId6" action="ppaction://hlinkfile"/>
          </p:cNvPr>
          <p:cNvSpPr/>
          <p:nvPr/>
        </p:nvSpPr>
        <p:spPr>
          <a:xfrm>
            <a:off x="0" y="5072074"/>
            <a:ext cx="392897" cy="535773"/>
          </a:xfrm>
          <a:prstGeom prst="chevro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785786" cy="738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user\Desktop\РДШ на форум\материал\волонтёры наши\kK71OK8y_nw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08" y="4584702"/>
            <a:ext cx="3407126" cy="2273298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5" name="Picture 1" descr="C:\Users\user\Desktop\РДШ на форум\материал\Новая папка\IMG_1725.JPG"/>
          <p:cNvPicPr>
            <a:picLocks noChangeAspect="1" noChangeArrowheads="1"/>
          </p:cNvPicPr>
          <p:nvPr/>
        </p:nvPicPr>
        <p:blipFill>
          <a:blip r:embed="rId9" cstate="print"/>
          <a:srcRect l="15718"/>
          <a:stretch>
            <a:fillRect/>
          </a:stretch>
        </p:blipFill>
        <p:spPr bwMode="auto">
          <a:xfrm>
            <a:off x="357158" y="2428868"/>
            <a:ext cx="2382882" cy="221455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70609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Волонтреский отряд «Мы вместе», работает в культурном и социальном направлении с 2017 года.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6" y="1052736"/>
            <a:ext cx="3528749" cy="26465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24744"/>
            <a:ext cx="3059832" cy="1512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056" y="2276872"/>
            <a:ext cx="2924944" cy="2924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2" y="3861048"/>
            <a:ext cx="3419872" cy="25649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4485664"/>
            <a:ext cx="3131840" cy="23488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941168"/>
            <a:ext cx="3131840" cy="23488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052736"/>
            <a:ext cx="1656184" cy="22203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52736"/>
            <a:ext cx="1863698" cy="25125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708920"/>
            <a:ext cx="2016224" cy="185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64867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500034" y="1214422"/>
            <a:ext cx="3643338" cy="1571636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FF0000"/>
                </a:solidFill>
              </a:rPr>
              <a:t>ПОЗНАЕМ, ДРУЖИМ И РАЗВИВАЕМСЯ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</a:rPr>
              <a:t>– ВМЕСТЕ С </a:t>
            </a:r>
            <a:r>
              <a:rPr lang="ru-RU" b="1" dirty="0" smtClean="0">
                <a:solidFill>
                  <a:srgbClr val="002060"/>
                </a:solidFill>
              </a:rPr>
              <a:t>РОССИЙСКИМ ДВИЖЕНИЕМ ШКОЛЬНИКОВ!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214678" y="3143248"/>
            <a:ext cx="3071834" cy="142876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 smtClean="0">
                <a:solidFill>
                  <a:srgbClr val="FF0000"/>
                </a:solidFill>
              </a:rPr>
              <a:t>МЫ САМИ ВЫБИРАЕМ</a:t>
            </a:r>
            <a:r>
              <a:rPr lang="ru-RU" b="1" dirty="0" smtClean="0"/>
              <a:t>, </a:t>
            </a:r>
            <a:r>
              <a:rPr lang="ru-RU" b="1" dirty="0" smtClean="0">
                <a:solidFill>
                  <a:srgbClr val="002060"/>
                </a:solidFill>
              </a:rPr>
              <a:t>КАКИМ БУДЕТ НАШЕ БУДУЩЕЕ»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5429256" y="4786322"/>
            <a:ext cx="3214710" cy="1357322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ОТ МАЛЕНЬКИХ УСПЕХОВ –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 БОЛЬШОМУ БУДУЩЕМУ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K:\дгту конкурс 2017\yUxGfF68v8M.jpg"/>
          <p:cNvPicPr/>
          <p:nvPr/>
        </p:nvPicPr>
        <p:blipFill>
          <a:blip r:embed="rId2" cstate="print"/>
          <a:srcRect t="31672" r="21663"/>
          <a:stretch>
            <a:fillRect/>
          </a:stretch>
        </p:blipFill>
        <p:spPr bwMode="auto">
          <a:xfrm>
            <a:off x="428596" y="3071810"/>
            <a:ext cx="2571768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user\Desktop\РДШ на форум\материал\Новая папка\IMG_1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1857364"/>
            <a:ext cx="2095470" cy="1315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user\Desktop\РАЗНЫЕ ДОКУМЕНТЫ с РАБОЧЕГО СТОЛА\Новости РДШ материал от Коваленко Е.Г\День Героев Отечества\фото\фото\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714488"/>
            <a:ext cx="2213751" cy="1149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Users\user\Desktop\РДШ на форум\Баннер МБОУ СОШ 17 вариант 3-последний\берём\на главную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3214686"/>
            <a:ext cx="2142655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user\Desktop\РДШ на форум\материал\Новая папка\DSC_3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285728"/>
            <a:ext cx="2224573" cy="1482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C:\Users\user\Desktop\РДШ на форум\материал\к презентации\DSC_08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7686" y="285728"/>
            <a:ext cx="2191810" cy="1318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user\Desktop\РДШ на форум\материал\витя\bxgU35ji2V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5984" y="4857760"/>
            <a:ext cx="2837499" cy="1649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F:\DCIM\100D3100\DSC_036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58" y="4786322"/>
            <a:ext cx="1785950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Электронная документация классного руководителя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План воспитательной работы.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Социальный паспорт класса.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Этнический паспорт класса.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Психолого-педагогические характеристики учащихся класса.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База данных учащихся и их родителей</a:t>
            </a:r>
            <a:r>
              <a:rPr lang="ru-RU" dirty="0" smtClean="0"/>
              <a:t>.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Результаты диагностирования и анкетирования.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Родители имеют право на получение актуальной и полезной информации</a:t>
            </a:r>
            <a:endParaRPr lang="ru-RU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1000100" y="1428736"/>
          <a:ext cx="8143900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Агошкова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32656"/>
            <a:ext cx="6192688" cy="3168352"/>
          </a:xfrm>
          <a:prstGeom prst="rect">
            <a:avLst/>
          </a:prstGeom>
          <a:noFill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7291" t="10000" r="6771" b="14166"/>
          <a:stretch>
            <a:fillRect/>
          </a:stretch>
        </p:blipFill>
        <p:spPr bwMode="auto">
          <a:xfrm>
            <a:off x="4355976" y="3501008"/>
            <a:ext cx="4392488" cy="3035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 l="14062" t="10000" r="10416" b="14166"/>
          <a:stretch>
            <a:fillRect/>
          </a:stretch>
        </p:blipFill>
        <p:spPr bwMode="auto">
          <a:xfrm>
            <a:off x="827584" y="3861048"/>
            <a:ext cx="3096344" cy="256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АРМИС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4098" name="Picture 2" descr="D:\Новая папка\фотоотчеты\фото 4-в\здоровьесбережение\DSC_1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3071834" cy="2080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:\Новая папка\фотоотчеты\фото 4-в\здоровьесбережение\DSC_18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357298"/>
            <a:ext cx="2748555" cy="2080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14062" t="10000" r="7291" b="14166"/>
          <a:stretch>
            <a:fillRect/>
          </a:stretch>
        </p:blipFill>
        <p:spPr bwMode="auto">
          <a:xfrm>
            <a:off x="5786446" y="4572008"/>
            <a:ext cx="3071834" cy="1851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l="16667" t="10000" r="8333" b="14166"/>
          <a:stretch>
            <a:fillRect/>
          </a:stretch>
        </p:blipFill>
        <p:spPr bwMode="auto">
          <a:xfrm>
            <a:off x="0" y="4357694"/>
            <a:ext cx="3214678" cy="2031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 l="10416" t="10000" r="9896" b="14166"/>
          <a:stretch>
            <a:fillRect/>
          </a:stretch>
        </p:blipFill>
        <p:spPr bwMode="auto">
          <a:xfrm>
            <a:off x="2714612" y="2928934"/>
            <a:ext cx="3603314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 l="10416" t="10000" r="13021" b="14166"/>
          <a:stretch>
            <a:fillRect/>
          </a:stretch>
        </p:blipFill>
        <p:spPr bwMode="auto">
          <a:xfrm>
            <a:off x="3286116" y="1428736"/>
            <a:ext cx="2428892" cy="150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 l="7812" t="10000" r="8854" b="14166"/>
          <a:stretch>
            <a:fillRect/>
          </a:stretch>
        </p:blipFill>
        <p:spPr bwMode="auto">
          <a:xfrm>
            <a:off x="3143240" y="5000636"/>
            <a:ext cx="2857520" cy="16252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4" name="Рисунок 3" descr="na glavnui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26657" cy="6858000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Классные часы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026" name="Picture 2" descr="C:\Users\Скворцова\Desktop\IMG_56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1941" y="1412776"/>
            <a:ext cx="5112059" cy="3408039"/>
          </a:xfrm>
          <a:prstGeom prst="rect">
            <a:avLst/>
          </a:prstGeom>
          <a:noFill/>
        </p:spPr>
      </p:pic>
      <p:pic>
        <p:nvPicPr>
          <p:cNvPr id="1027" name="Picture 3" descr="C:\Users\Скворцова\Desktop\DSC_09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293096"/>
            <a:ext cx="4212336" cy="2810256"/>
          </a:xfrm>
          <a:prstGeom prst="rect">
            <a:avLst/>
          </a:prstGeom>
          <a:noFill/>
        </p:spPr>
      </p:pic>
      <p:pic>
        <p:nvPicPr>
          <p:cNvPr id="1029" name="Picture 5" descr="D:\День трезвости\DSC_0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581128"/>
            <a:ext cx="4031940" cy="2687960"/>
          </a:xfrm>
          <a:prstGeom prst="rect">
            <a:avLst/>
          </a:prstGeom>
          <a:noFill/>
        </p:spPr>
      </p:pic>
      <p:pic>
        <p:nvPicPr>
          <p:cNvPr id="4" name="Picture 2" descr="D:\Новая папка\фотоотчеты\9а неизвестный солдат\P10301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484784"/>
            <a:ext cx="3227851" cy="2592288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3074" name="Picture 2" descr="D:\Новая папка\фотоотчеты\Безопасный интернет 6Б\IMG_1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0928"/>
            <a:ext cx="3203848" cy="2664296"/>
          </a:xfrm>
          <a:prstGeom prst="rect">
            <a:avLst/>
          </a:prstGeom>
          <a:noFill/>
        </p:spPr>
      </p:pic>
      <p:pic>
        <p:nvPicPr>
          <p:cNvPr id="3075" name="Picture 3" descr="D:\Новая папка\фотоотчеты\5-в кл.час Герои Отеч\P1000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0"/>
            <a:ext cx="4716016" cy="2736304"/>
          </a:xfrm>
          <a:prstGeom prst="rect">
            <a:avLst/>
          </a:prstGeom>
          <a:noFill/>
        </p:spPr>
      </p:pic>
      <p:pic>
        <p:nvPicPr>
          <p:cNvPr id="3076" name="Picture 4" descr="D:\Новая папка\фотоотчеты\9а неизвестный солдат\P10301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5648" y="3212976"/>
            <a:ext cx="3168352" cy="2852936"/>
          </a:xfrm>
          <a:prstGeom prst="rect">
            <a:avLst/>
          </a:prstGeom>
          <a:noFill/>
        </p:spPr>
      </p:pic>
      <p:pic>
        <p:nvPicPr>
          <p:cNvPr id="3077" name="Picture 5" descr="D:\Новая папка\фотоотчеты\DSCN01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-243408"/>
            <a:ext cx="4176464" cy="2708920"/>
          </a:xfrm>
          <a:prstGeom prst="rect">
            <a:avLst/>
          </a:prstGeom>
          <a:noFill/>
        </p:spPr>
      </p:pic>
      <p:pic>
        <p:nvPicPr>
          <p:cNvPr id="3078" name="Picture 6" descr="D:\Новая папка\фотоотчеты\фото 4-в\DSCN10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2780928"/>
            <a:ext cx="2592288" cy="2276872"/>
          </a:xfrm>
          <a:prstGeom prst="rect">
            <a:avLst/>
          </a:prstGeom>
          <a:noFill/>
        </p:spPr>
      </p:pic>
      <p:pic>
        <p:nvPicPr>
          <p:cNvPr id="3079" name="Picture 7" descr="D:\Новая папка\фотоотчеты\День толерантности  кл.ч.9А\P103007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4725144"/>
            <a:ext cx="4176464" cy="2132856"/>
          </a:xfrm>
          <a:prstGeom prst="rect">
            <a:avLst/>
          </a:prstGeom>
          <a:noFill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1344</TotalTime>
  <Words>321</Words>
  <Application>Microsoft Office PowerPoint</Application>
  <PresentationFormat>Экран (4:3)</PresentationFormat>
  <Paragraphs>86</Paragraphs>
  <Slides>28</Slides>
  <Notes>1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Критерии эффективности использования ИКТ в воспитательной работе</vt:lpstr>
      <vt:lpstr> Электронная документация классного руководителя</vt:lpstr>
      <vt:lpstr>Родители имеют право на получение актуальной и полезной информации</vt:lpstr>
      <vt:lpstr>Презентация PowerPoint</vt:lpstr>
      <vt:lpstr>АРМИС</vt:lpstr>
      <vt:lpstr>Презентация PowerPoint</vt:lpstr>
      <vt:lpstr>Классные часы</vt:lpstr>
      <vt:lpstr>Презентация PowerPoint</vt:lpstr>
      <vt:lpstr>  </vt:lpstr>
      <vt:lpstr>Бессмертный полк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Региональный слет Российского движения школьников «РДШ: Точка отчета»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Волонтреский отряд «Мы вместе», работает в культурном и социальном направлении с 2017 года.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208</cp:revision>
  <dcterms:created xsi:type="dcterms:W3CDTF">2017-01-30T20:12:07Z</dcterms:created>
  <dcterms:modified xsi:type="dcterms:W3CDTF">2019-03-22T12:25:12Z</dcterms:modified>
</cp:coreProperties>
</file>