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9" r:id="rId3"/>
    <p:sldId id="340" r:id="rId4"/>
    <p:sldId id="343" r:id="rId5"/>
    <p:sldId id="341" r:id="rId6"/>
    <p:sldId id="356" r:id="rId7"/>
    <p:sldId id="342" r:id="rId8"/>
    <p:sldId id="306" r:id="rId9"/>
    <p:sldId id="257" r:id="rId10"/>
    <p:sldId id="361" r:id="rId11"/>
    <p:sldId id="362" r:id="rId12"/>
    <p:sldId id="313" r:id="rId13"/>
    <p:sldId id="357" r:id="rId14"/>
    <p:sldId id="358" r:id="rId15"/>
    <p:sldId id="317" r:id="rId16"/>
    <p:sldId id="315" r:id="rId17"/>
    <p:sldId id="344" r:id="rId18"/>
    <p:sldId id="345" r:id="rId19"/>
    <p:sldId id="346" r:id="rId20"/>
    <p:sldId id="347" r:id="rId21"/>
    <p:sldId id="349" r:id="rId22"/>
    <p:sldId id="360" r:id="rId23"/>
    <p:sldId id="323" r:id="rId24"/>
    <p:sldId id="363" r:id="rId25"/>
    <p:sldId id="364" r:id="rId26"/>
    <p:sldId id="316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B605-F87D-4B36-9DB1-3B732887BFF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88D2-431B-4213-A17D-9FAF0646C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6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sovet.su/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://nsportal.ru/" TargetMode="External"/><Relationship Id="rId7" Type="http://schemas.openxmlformats.org/officeDocument/2006/relationships/hyperlink" Target="http://www.p/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://www.proskolu.ru/" TargetMode="Externa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dsovet.ru/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://www.openclass.ru/" TargetMode="External"/><Relationship Id="rId15" Type="http://schemas.openxmlformats.org/officeDocument/2006/relationships/image" Target="../media/image24.png"/><Relationship Id="rId10" Type="http://schemas.openxmlformats.org/officeDocument/2006/relationships/hyperlink" Target="http://abilities.3dn.ru/" TargetMode="External"/><Relationship Id="rId4" Type="http://schemas.openxmlformats.org/officeDocument/2006/relationships/hyperlink" Target="http://www.zavuch.info/" TargetMode="External"/><Relationship Id="rId9" Type="http://schemas.openxmlformats.org/officeDocument/2006/relationships/hyperlink" Target="http://nic-snail.ru/" TargetMode="External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smetod.ru/files/OVZ/doc/9.%D0%9F%D0%B8%D1%81%D1%8C%D0%BC%D0%BE_%D0%9C%D0%9E%D0%B8%D0%9D_%D0%A0%D0%A4_%D0%BE%D1%82_11.03.2016_%D0%92%D0%9A-452_07_%D0%9E_%D0%B2%D0%B2%D0%B5%D0%B4%D0%B5%D0%BD%D0%B8%D0%B8_%D0%A4%D0%93%D0%9E%D0%A1_%D0%9E%D0%92%D0%97.pdf" TargetMode="External"/><Relationship Id="rId7" Type="http://schemas.openxmlformats.org/officeDocument/2006/relationships/hyperlink" Target="http://mosmetod.ru/files/OVZ/doc/38.%D0%9F%D0%B8%D1%81%D1%8C%D0%BC%D0%BE_%D0%9C%D0%9E%D0%B8%D0%9D_%D0%A0%D0%A4_%D0%BE%D1%82_07.06.2013_%D0%98%D0%A0-535.07_%D0%9E_%D0%BA%D0%BE%D1%80%D1%80%D0%B5%D0%BA%D1%86%D0%B8%D0%BE%D0%BD%D0%BD%D0%BE%D0%BC_%D0%B8_%D0%B8%D0%BD%D0%BA%D0%BB%D1%8E%D0%B7%D0%B8%D0%B2%D0%BD%D0%BE%D0%BC_%D0%BE%D0%B1%D1%80%D0%B0%D0%B7%D0%BE%D0%B2%D0%B0%D0%BD%D0%B8%D0%B8.pdf" TargetMode="External"/><Relationship Id="rId2" Type="http://schemas.openxmlformats.org/officeDocument/2006/relationships/hyperlink" Target="http://mosmetod.ru/files/OVZ/doc/1.%D0%A1%D0%B0%D0%BD%D0%9F%D0%B8%D0%9D_%D0%BE%D1%82_10.07.2015_26_%D0%9E%D0%B1_%D1%83%D1%82%D0%B2%D0%B5%D1%80%D0%B6%D0%B4%D0%B5%D0%BD%D0%B8%D0%B8_%D0%A1%D0%B0%D0%BD%D0%9F%D0%B8%D0%9D_%D0%B4%D0%BB%D1%8F_%D0%9E%D0%92%D0%97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smetod.ru/files/OVZ/doc/33.%D0%9F%D0%B8%D1%81%D1%8C%D0%BC%D0%BE_%D0%9C%D0%9E%D0%B8%D0%9D_%D0%A0%D0%A4_%D0%BE%D1%82_09.04.2014_%D0%9D%D0%A2-392_02_%D0%9E%D0%B1_%D0%B8%D1%82%D0%BE%D0%B3%D0%BE%D0%B2%D0%BE%D0%B9_%D0%B0%D1%82%D1%82%D0%B5%D1%81%D1%82%D0%B0%D1%86%D0%B8%D0%B8_%D0%BE%D0%B1%D1%83%D1%87%D0%B0%D1%8E%D1%89%D0%B8%D1%85%D1%81%D1%8F_%D1%81_%D0%9E%D0%92%D0%97.pdf" TargetMode="External"/><Relationship Id="rId5" Type="http://schemas.openxmlformats.org/officeDocument/2006/relationships/hyperlink" Target="http://mosmetod.ru/files/OVZ/doc/19.%D0%9F%D1%80%D0%B8%D0%BA%D0%B0%D0%B7_%D0%9C%D0%9E%D0%B8%D0%9D_%D0%A0%D0%A4_%D0%BE%D1%82_19.12.2014_1598_%D0%9E%D0%B1_%D1%83%D1%82%D0%B2%D0%B5%D1%80%D0%B6%D0%B4%D0%B5%D0%BD%D0%B8%D0%B8_%D0%A4%D0%93%D0%9E%D0%A1_%D0%9D%D0%9E%D0%9E_%D0%9E%D0%92%D0%97.pdf" TargetMode="External"/><Relationship Id="rId4" Type="http://schemas.openxmlformats.org/officeDocument/2006/relationships/hyperlink" Target="http://mosmetod.ru/files/OVZ/doc/18.%D0%9F%D0%B8%D1%81%D1%8C%D0%BC%D0%BE_%D0%A0%D0%BE%D1%81%D0%BE%D0%B1%D1%80%D0%BD%D0%B0%D0%B4%D0%B7%D0%BE%D1%80%D0%B0_%D0%BE%D1%82_16.04.2015_01-50-174_07_1968_%D0%9E_%D0%BF%D1%80%D0%B8%D0%B5%D0%BC%D0%B5_%D0%BD%D0%B0_%D0%BE%D0%B1%D1%83%D1%87%D0%B5%D0%BD%D0%B8%D0%B5_%D0%BB%D0%B8%D1%86_%D1%81_%D0%9E%D0%92%D0%97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28662" y="928670"/>
            <a:ext cx="8215338" cy="5691524"/>
            <a:chOff x="1304181" y="607268"/>
            <a:chExt cx="7228304" cy="61313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04181" y="607268"/>
              <a:ext cx="7228304" cy="4210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ea typeface="Calibri"/>
                </a:rPr>
                <a:t>Проблемы и перспективы организации комплексного сопровождения детей с расстройствами аутистического спектра в условиях образовательной организации</a:t>
              </a:r>
              <a:r>
                <a:rPr lang="ru-RU" sz="4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sz="4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61194" y="4848746"/>
              <a:ext cx="3519884" cy="1889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Мельникова Наталья Михайловна,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заместитель директора по УВР, 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начальных классов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СОШ №1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Белая Калитва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2018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7" descr="J0205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786322"/>
            <a:ext cx="17764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78674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Ресурсный центр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ситуации с обучением детей с РАС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профессионального сообщества специалистов, занимающихся вопросами обучения детей с РАС в школах.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руководителей и сотрудников школьных учреждений с особенностями обучения детей с РАС.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Отработка технологии обучения детей с РАС в специальных школах.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межведомственного взаимодействия.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успешного опыта обучения детей с РАС</a:t>
            </a:r>
          </a:p>
          <a:p>
            <a:pPr>
              <a:buFont typeface="Wingdings" pitchFamily="2" charset="2"/>
              <a:buChar char="q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142984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Несовершенство диагностики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дополнительных ресурсов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 интенсивного раннего вмешательства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Кохортный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4071942"/>
            <a:ext cx="70008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Инклюзивное обучение в массовых школах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Ресурсные классы в массовых школах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Специализированные школы для детей с тяжелыми нарушениями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828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Триада нарушений при аутизме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142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 аутичных  детей   нарушена  способность  понимания,  коммуникации  и  социального  поведения,  а  также  имеется  расстройство  воображения,  вследствие  чего  они  не  могут  удовлетворительно  осмысливать  увиденное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572132" y="1142984"/>
            <a:ext cx="3143272" cy="192882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Нарушения коммуникации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500794" y="2928934"/>
            <a:ext cx="2643206" cy="235745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Нарушения воображения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00430" y="4714884"/>
            <a:ext cx="3500462" cy="192882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Нарушения социального взаимодействия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28612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Им  тяжело  «читать»  по  нашим  глазам,  жестам,  позам.  Им  трудно  понять  то,  что  мы  думаем,  чувствуем,  понять  наши  намерения.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50" y="38797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Примерный регламент психолого-педагогического сопровождения (поддержки) обучающихся с РАС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28" y="1608457"/>
            <a:ext cx="78105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Знакомство с ребенком и его родителями до начала занятий.</a:t>
            </a:r>
          </a:p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Организация сопровождения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адаптационный период.</a:t>
            </a:r>
          </a:p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Проведение обследования ребенка с РАС.</a:t>
            </a:r>
          </a:p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Проведение психолого-медико-педагогического консилиума (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1191428" y="1495248"/>
            <a:ext cx="1224136" cy="792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1247852" y="2564904"/>
            <a:ext cx="1224136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1274162" y="3501008"/>
            <a:ext cx="1224136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1274162" y="4509120"/>
            <a:ext cx="1224136" cy="792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Примерный регламент психолого-педагогического сопровождения (поддержки) обучающихся с РАС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1252" y="2204864"/>
            <a:ext cx="7761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rgbClr val="0000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Разработка индивидуальной коррекционной программы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Ознакомление родителя с АОП или индивидуальной коррекционной программой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Проведение динамического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ПМПк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Проведение итогового заседания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ПМПк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ятно 2 4"/>
          <p:cNvSpPr/>
          <p:nvPr/>
        </p:nvSpPr>
        <p:spPr>
          <a:xfrm>
            <a:off x="1191428" y="2060848"/>
            <a:ext cx="1224136" cy="792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1189075" y="3140968"/>
            <a:ext cx="1224136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1343828" y="4581128"/>
            <a:ext cx="1224136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1131252" y="5661248"/>
            <a:ext cx="1224136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Доступные  ребенку  формы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000109"/>
            <a:ext cx="7750199" cy="537529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 полной  инклюзии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находится в общеобразовательном  классе все время обучения.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 частичной  инклюзии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«особый»  ребенок   находится  в  общеобразовательном  классе лишь  часть  дня.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Временная  инклюзия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 объединение    детей  специальных  и  массовых  классов на  различных  мероприятиях  не  реже  двух  раз   в  месяц  независимо  от  тяжести  нарушений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работы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аутичными  детьми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:\DCIM\102_PANA\P1020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00438"/>
            <a:ext cx="4015152" cy="308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1357298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основе  современных  концепций  коррекции  и  развития  детей  с  аутизмом  лежит  идея,  чтобы  не  больной  адаптировался  к  своему  окружению,  а  наоборот,  здоровые  приспосабливались  к  нему.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214686"/>
            <a:ext cx="3857652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  с  нарушениями  в  развитии  следует  воспринимать  такими,  какие  они  есть,  а,   не  исходя  из  желания  узкого  круга  людей. (Т.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Питерс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J:\все\ПНПО 2017 Наташа\Мельникова\5\5.3\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7072362" cy="40005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285728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Возникла потребность в повышении квалификации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28586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курсовую переподготовку учителей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7148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родительский всеобуч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J:\все\фото для пнпо\родит собрание по уроку добра\P103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4000528" cy="2428892"/>
          </a:xfrm>
          <a:prstGeom prst="rect">
            <a:avLst/>
          </a:prstGeom>
          <a:noFill/>
        </p:spPr>
      </p:pic>
      <p:pic>
        <p:nvPicPr>
          <p:cNvPr id="5" name="Picture 10" descr="J:\все\фото для пнпо\родит собрание по уроку добра\P103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3643338" cy="2357454"/>
          </a:xfrm>
          <a:prstGeom prst="rect">
            <a:avLst/>
          </a:prstGeom>
          <a:noFill/>
        </p:spPr>
      </p:pic>
      <p:pic>
        <p:nvPicPr>
          <p:cNvPr id="7" name="Рисунок 6" descr="J:\всееееее\все\фото для пнпо\родит собрание по уроку добра\P10303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57628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всееееее\все\фото для пнпо\родит собрание по уроку добра\P1030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0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42860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Игровые технологии в работе с детьми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C:\Users\Ярослав\Videos\Desktop\весь раб стол\все фотографии\клас час и день здоровья\P1030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9066"/>
            <a:ext cx="3786214" cy="2643206"/>
          </a:xfrm>
          <a:prstGeom prst="rect">
            <a:avLst/>
          </a:prstGeom>
          <a:noFill/>
        </p:spPr>
      </p:pic>
      <p:pic>
        <p:nvPicPr>
          <p:cNvPr id="5" name="Picture 13" descr="C:\Users\Ярослав\Videos\Desktop\весь раб стол\все фотографии\клас час и день здоровья\P103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071966" cy="2500330"/>
          </a:xfrm>
          <a:prstGeom prst="rect">
            <a:avLst/>
          </a:prstGeom>
          <a:noFill/>
        </p:spPr>
      </p:pic>
      <p:pic>
        <p:nvPicPr>
          <p:cNvPr id="6" name="Picture 12" descr="C:\Users\Ярослав\Videos\Desktop\весь раб стол\все фотографии\клас час и день здоровья\P1030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142984"/>
            <a:ext cx="3571868" cy="2571768"/>
          </a:xfrm>
          <a:prstGeom prst="rect">
            <a:avLst/>
          </a:prstGeom>
          <a:noFill/>
        </p:spPr>
      </p:pic>
      <p:pic>
        <p:nvPicPr>
          <p:cNvPr id="7" name="Picture 5" descr="J:\все\ПНПО 2017 Наташа\Мельникова\4\4.6\социал проект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ostobr.ru/yanval/documents/news/12.12.2017/6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705678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57290" y="521495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Скарга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Вероника Владимировна, начальник отдела специального образования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сфере образования министерства общего и профессионального образования Ростовской области.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794"/>
            <a:ext cx="67151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Освещение в СМИ</a:t>
            </a:r>
          </a:p>
          <a:p>
            <a:endParaRPr lang="ru-RU" dirty="0"/>
          </a:p>
        </p:txBody>
      </p:sp>
      <p:pic>
        <p:nvPicPr>
          <p:cNvPr id="3" name="Picture 4" descr="J:\все\ПНПО 2017 Наташа\Мельникова\4\4.6\катя виде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3714776" cy="2163487"/>
          </a:xfrm>
          <a:prstGeom prst="rect">
            <a:avLst/>
          </a:prstGeom>
          <a:noFill/>
        </p:spPr>
      </p:pic>
      <p:pic>
        <p:nvPicPr>
          <p:cNvPr id="4" name="Picture 2" descr="J:\все\ПНПО 2017 Наташа\Мельникова\4\4.6\видео нат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857652" cy="2500330"/>
          </a:xfrm>
          <a:prstGeom prst="rect">
            <a:avLst/>
          </a:prstGeom>
          <a:noFill/>
        </p:spPr>
      </p:pic>
      <p:pic>
        <p:nvPicPr>
          <p:cNvPr id="5" name="Picture 3" descr="J:\все\ПНПО 2017 Наташа\Мельникова\4\4.6\видео ната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3643338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357694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Выпуск информационной программы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Белокалитвинская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панорама»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16.05.2017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67151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Публикации и участие в проектах: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Сборник трудов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Южно-Российской межрегиональной научно-практической конференции-выставке «Информационные технологии в образовании» «ИТО-Ростов-2016»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Сборнике материалов международной научно-практической конференции «Актуальные проблемы  теории и практики современного специального образования»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«Источник знаний» 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www.proskolu.ru</a:t>
            </a:r>
            <a:endParaRPr lang="ru-RU" sz="1600" b="1" dirty="0" smtClean="0">
              <a:solidFill>
                <a:srgbClr val="593B1D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Работа в сетевых сообществах: 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http://www.zavuch.info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http://nsportal.ru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www.openclass.ru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www.proskolu.ru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www.p</a:t>
            </a:r>
            <a:r>
              <a:rPr lang="en-US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edsovet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en-US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www.p</a:t>
            </a:r>
            <a:r>
              <a:rPr lang="en-US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edsovet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s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u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de-DE" sz="1600" b="1" dirty="0" smtClean="0">
                <a:solidFill>
                  <a:srgbClr val="73B8BF"/>
                </a:solidFill>
                <a:latin typeface="Times New Roman" pitchFamily="18" charset="0"/>
                <a:cs typeface="Times New Roman" pitchFamily="18" charset="0"/>
              </a:rPr>
              <a:t>tea4er.ru</a:t>
            </a:r>
            <a:r>
              <a:rPr lang="ru-RU" sz="1600" b="1" dirty="0" smtClean="0">
                <a:solidFill>
                  <a:srgbClr val="73B8B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nic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snail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ru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www.p</a:t>
            </a:r>
            <a:r>
              <a:rPr lang="en-US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edsovet</a:t>
            </a:r>
            <a:r>
              <a:rPr lang="ru-RU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de-DE" sz="1600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r</a:t>
            </a:r>
            <a:r>
              <a:rPr lang="ru-RU" sz="1600" b="1" dirty="0" err="1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593B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/>
            </a:r>
            <a:br>
              <a:rPr lang="ru-RU" b="1" dirty="0" smtClean="0">
                <a:solidFill>
                  <a:srgbClr val="593B1D"/>
                </a:solidFill>
                <a:latin typeface="Times New Roman" pitchFamily="18" charset="0"/>
                <a:cs typeface="Times New Roman" pitchFamily="18" charset="0"/>
                <a:hlinkClick r:id="rId10"/>
              </a:rPr>
            </a:br>
            <a:endParaRPr lang="ru-RU" dirty="0"/>
          </a:p>
        </p:txBody>
      </p:sp>
      <p:pic>
        <p:nvPicPr>
          <p:cNvPr id="28674" name="Picture 2" descr="C:\Users\Ярослав\Videos\Desktop\весь раб стол\все фотографии\клас час и день здоровья\P10304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571480"/>
            <a:ext cx="1714512" cy="2428892"/>
          </a:xfrm>
          <a:prstGeom prst="rect">
            <a:avLst/>
          </a:prstGeom>
          <a:noFill/>
        </p:spPr>
      </p:pic>
      <p:pic>
        <p:nvPicPr>
          <p:cNvPr id="5" name="Picture 1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643702" y="3643314"/>
            <a:ext cx="2214577" cy="292895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3500438"/>
            <a:ext cx="2533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4678" y="3500438"/>
            <a:ext cx="25336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472" y="5000636"/>
            <a:ext cx="25336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868" y="4929198"/>
            <a:ext cx="2533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715436" cy="647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778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cap="none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Вначале отмечалось: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cap="none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Постепенно  начали: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51338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Высокая степень проявления нежелательного поведения,  импульсивность;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Выраженные трудности коммуникации друг с другом и со взрослым;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Разрушение невербальной коммуникации – жестикуляция, мимическая экспрессия, речевого развития);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Большое количество страхов (громких звуков, собак, новых помещений, больших скоплений людей и т.д.);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Эхолалия</a:t>
                      </a: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У детей возникали трудности с подражанием и имитацией движений по образцу;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Нарушение эмоционально-волевой сферы, трудности с распознаванием эмоций своих и чужих. 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Включаться в общую деятельность,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Проявлять интерес друг к другу,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Активно имитировать поведение друг друга,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Улучшился контакт глаз (дети иногда даже начали сами заглядывать в глаза, реализуя  возникающую потребность во внимании или одобрении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Дети спокойно сидят за партой, пытаются друг с другом взаимодействовать, и начинают, наконец, видеть друг друга, проявляют интерес к тому, во что их вовлекают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i="0" u="none" strike="noStrike" cap="none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 работа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фотографии\димка\P1020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764386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357298"/>
            <a:ext cx="721523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фото\фото12\P10204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285860"/>
            <a:ext cx="7429551" cy="537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Ярослав\Desktop\димка\P1020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357298"/>
            <a:ext cx="7572428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Ярослав\Desktop\димка\P10208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3" y="1201894"/>
            <a:ext cx="7643866" cy="544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Ярослав\Desktop\димка\P10208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5" y="1201894"/>
            <a:ext cx="7643866" cy="544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214422"/>
            <a:ext cx="750095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Кадровые: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Наличие подготовленного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требовательного руководителя, в том числе и хорошо владеющего современными стратегиями обучения детей с РАС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Наличие «команды» , владеющей   современными стратегиями обучения детей с РАС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21429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специальных условий реализации АООП НОО обучающихся с РАС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00042"/>
            <a:ext cx="75724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Финансовые: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Увеличение штатного расписания в классах, где обучаются дети с РАС (дополнительные ставки педагогов-психологов и учителей – логопедов из расчёта не более 15 детей на ставку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специальных помощников  для сопровождения во время всего учебного процесса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Выделение средств для обеспечения материально-технических условий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Материально-технические условия: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альтернативных средств коммуникации (коммуникаторы, планшеты)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оргтехники в каждом кабинете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методических материалов и банка карточек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7724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Всем спасибо!</a:t>
            </a:r>
          </a:p>
        </p:txBody>
      </p:sp>
      <p:pic>
        <p:nvPicPr>
          <p:cNvPr id="4" name="Picture 102" descr="isp2a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5301208"/>
            <a:ext cx="13335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2214554"/>
            <a:ext cx="8215370" cy="3538803"/>
            <a:chOff x="607288" y="-815361"/>
            <a:chExt cx="7925152" cy="56595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7288" y="-815361"/>
              <a:ext cx="7925152" cy="4774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Вы можете использовать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данное оформление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для создания своих презентаций,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но в своей презентации вы должны указать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источник шаблона: </a:t>
              </a:r>
            </a:p>
            <a:p>
              <a:pPr algn="ctr">
                <a:defRPr/>
              </a:pPr>
              <a:endParaRPr lang="ru-RU" sz="800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Сайт </a:t>
              </a:r>
              <a:r>
                <a:rPr lang="en-US" sz="2000" b="1" dirty="0">
                  <a:solidFill>
                    <a:prstClr val="black"/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0100" y="500042"/>
            <a:ext cx="7837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Элементы спирали нарисованы автором при помощи фигур 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Office PowerPoint</a:t>
            </a: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2007</a:t>
            </a:r>
          </a:p>
          <a:p>
            <a:endParaRPr lang="ru-RU" dirty="0"/>
          </a:p>
        </p:txBody>
      </p:sp>
      <p:pic>
        <p:nvPicPr>
          <p:cNvPr id="6" name="Picture 6" descr="улыб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3980787"/>
            <a:ext cx="2160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.wp.com/shkola1.com.ru/wp-content/uploads/2017/12/%D0%9A%D0%BE%D0%BD%D1%84%D0%B5%D1%80%D0%B5%D1%86%D0%B8%D1%8F-%D0%BF%D0%BE-%D0%A0%D0%90%D0%A1.jpg?fit=660%2C4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128792" cy="445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85852" y="5143512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Конференции : «Обобщение регионального опыта эффективных практик и выявление ресурсов развития системы комплексного сопровождения детей с расстройствами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спектра в Ростовской области.»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Ярослав\Videos\Desktop\конференц ростов\IMG_20171212_102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500990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63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режиме онлайн на связь с приветственным словом вышел Хаустов Артем Валерьевич   к.п.н., директор Федерального ресурсного центра по организации комплексного сопровождения детей с РАС.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ostobr.ru/yanval/documents/news/12.12.2017/6/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642918"/>
            <a:ext cx="7286676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2976" y="521495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доктор биологических наук, профессор, действительный член (академик) РАО, первый вице-президент Российского психологического общества, научный руководитель направления подготовки «психология» ДГТУ Ермаков Павел Николаевич.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аутизм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39752" y="1556792"/>
            <a:ext cx="424847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возникновение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3942362"/>
            <a:ext cx="3204356" cy="1862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Эндогенная природа (генетическая)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04148" y="3466758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Экзогенная природа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3140968"/>
            <a:ext cx="936104" cy="719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3068960"/>
            <a:ext cx="576064" cy="436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2040" y="51571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Перинатальный период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Травма мозга на 1 году жизни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955401" y="4762902"/>
            <a:ext cx="0" cy="591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:\12.12.17г конференция\P104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7215238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35782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Директор Ресурсного центра на базе Ростовской специальной школы-интерната №42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821533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Нормативные документы в сфере образования учащихся с ограниченными возможностями здоровья</a:t>
            </a:r>
          </a:p>
          <a:p>
            <a:pPr marL="342900" indent="-342900">
              <a:buAutoNum type="arabicPeriod"/>
            </a:pPr>
            <a:r>
              <a:rPr lang="ru-RU" dirty="0" smtClean="0">
                <a:hlinkClick r:id="rId2"/>
              </a:rPr>
              <a:t>Постановление Главного государственного санитарного врача РФ от 10.07.2015 № 26 «Об утверждении </a:t>
            </a:r>
            <a:r>
              <a:rPr lang="ru-RU" dirty="0" err="1" smtClean="0">
                <a:hlinkClick r:id="rId2"/>
              </a:rPr>
              <a:t>СанПиН</a:t>
            </a:r>
            <a:r>
              <a:rPr lang="ru-RU" dirty="0" smtClean="0">
                <a:hlinkClick r:id="rId2"/>
              </a:rPr>
              <a:t> 2.4.2.3286-15 «Санитарно-эпидемиологические требования к условиям и организации обучения и воспитания в 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3"/>
              </a:rPr>
              <a:t>Письмо </a:t>
            </a:r>
            <a:r>
              <a:rPr lang="ru-RU" dirty="0" err="1" smtClean="0">
                <a:hlinkClick r:id="rId3"/>
              </a:rPr>
              <a:t>Минобрнауки</a:t>
            </a:r>
            <a:r>
              <a:rPr lang="ru-RU" dirty="0" smtClean="0">
                <a:hlinkClick r:id="rId3"/>
              </a:rPr>
              <a:t> России от 11.03.2016 № ВК-452/07 «О введении ФГОС ОВЗ»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4"/>
              </a:rPr>
              <a:t>Письмо Федеральной службы по надзору в сфере образования и науки от 16.04.2015 № 01-50-174/07-1968 «О приеме на обучение лиц с ограниченными возможностями здоровья»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5"/>
              </a:rPr>
              <a:t>Приказ </a:t>
            </a:r>
            <a:r>
              <a:rPr lang="ru-RU" dirty="0" err="1" smtClean="0">
                <a:hlinkClick r:id="rId5"/>
              </a:rPr>
              <a:t>Минобрнауки</a:t>
            </a:r>
            <a:r>
              <a:rPr lang="ru-RU" dirty="0" smtClean="0">
                <a:hlinkClick r:id="rId5"/>
              </a:rPr>
              <a:t> России от 19.12.2014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6"/>
              </a:rPr>
              <a:t>Письмо </a:t>
            </a:r>
            <a:r>
              <a:rPr lang="ru-RU" dirty="0" err="1" smtClean="0">
                <a:hlinkClick r:id="rId6"/>
              </a:rPr>
              <a:t>Минобрнауки</a:t>
            </a:r>
            <a:r>
              <a:rPr lang="ru-RU" dirty="0" smtClean="0">
                <a:hlinkClick r:id="rId6"/>
              </a:rPr>
              <a:t> России от 09.04.2014 №НТ-392/07 «Об итоговой аттестации обучающихся с ограниченными возможностями здоровья»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7"/>
              </a:rPr>
              <a:t>Письмо </a:t>
            </a:r>
            <a:r>
              <a:rPr lang="ru-RU" dirty="0" err="1" smtClean="0">
                <a:hlinkClick r:id="rId7"/>
              </a:rPr>
              <a:t>Минобрнауки</a:t>
            </a:r>
            <a:r>
              <a:rPr lang="ru-RU" dirty="0" smtClean="0">
                <a:hlinkClick r:id="rId7"/>
              </a:rPr>
              <a:t> России от 07.06.2013 № ИР-535/07 «О коррекционном и инклюзивном образовании»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929618" cy="47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Приказ Министерства общего и Профессионального образования РО «Об утверждении примерных региональных учебных планов начального общего образования в рамках  ФГОС для обучающихся с ОВЗ и умственной отсталостью» Приказ №429 от 09.06.2016г</a:t>
            </a:r>
            <a:endParaRPr lang="ru-RU" sz="2400" b="1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Приказ Министерства общего и Профессионального образования РО «Об утверждении примерных региональных учебных планов начального общего образования в рамках  ФГОС для обучающихся с ОВЗ (с РАС)» Приказ №108 от </a:t>
            </a:r>
            <a:r>
              <a:rPr lang="ru-RU" sz="2400" b="1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28.02.2017г</a:t>
            </a:r>
            <a:endParaRPr lang="ru-RU" sz="2400" b="1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006600"/>
      </a:hlink>
      <a:folHlink>
        <a:srgbClr val="004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1065</Words>
  <Application>Microsoft Office PowerPoint</Application>
  <PresentationFormat>Экран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Доступные  ребенку  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183</cp:revision>
  <dcterms:created xsi:type="dcterms:W3CDTF">2014-11-22T17:16:34Z</dcterms:created>
  <dcterms:modified xsi:type="dcterms:W3CDTF">2018-01-30T06:43:24Z</dcterms:modified>
</cp:coreProperties>
</file>