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9" r:id="rId4"/>
    <p:sldId id="287" r:id="rId5"/>
    <p:sldId id="288" r:id="rId6"/>
    <p:sldId id="289" r:id="rId7"/>
    <p:sldId id="281" r:id="rId8"/>
    <p:sldId id="283" r:id="rId9"/>
    <p:sldId id="285" r:id="rId10"/>
    <p:sldId id="282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</p:sldIdLst>
  <p:sldSz cx="9144000" cy="6858000" type="screen4x3"/>
  <p:notesSz cx="6735763" cy="986631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B92D14"/>
    <a:srgbClr val="35759D"/>
    <a:srgbClr val="35B19D"/>
    <a:srgbClr val="000000"/>
    <a:srgbClr val="E8E8E8"/>
    <a:srgbClr val="7BA5F9"/>
    <a:srgbClr val="87ADF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36" autoAdjust="0"/>
    <p:restoredTop sz="95596" autoAdjust="0"/>
  </p:normalViewPr>
  <p:slideViewPr>
    <p:cSldViewPr>
      <p:cViewPr varScale="1">
        <p:scale>
          <a:sx n="70" d="100"/>
          <a:sy n="70" d="100"/>
        </p:scale>
        <p:origin x="-6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4E7C0-6757-4620-973D-A44B138C1F91}" type="datetimeFigureOut">
              <a:rPr lang="ru-RU" smtClean="0"/>
              <a:t>05.02.2019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EEB2C-529B-4980-91C4-422AD73F63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E5F50A-3C35-4BAD-9919-FBD61AFE4F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A34DB-FF25-4E11-A015-DE350D365526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1F6559-8F3D-4B12-A88F-D16E78D78449}" type="slidenum">
              <a:rPr lang="en-US"/>
              <a:pPr/>
              <a:t>2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B25271-5294-437A-82CF-6A0C6B3D7FC7}" type="slidenum">
              <a:rPr lang="en-US"/>
              <a:pPr/>
              <a:t>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B3B93-7111-41CB-995E-93E35F2FC814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355983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5F50A-3C35-4BAD-9919-FBD61AFE4F5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5334000"/>
            <a:ext cx="7772400" cy="704850"/>
          </a:xfrm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90600" y="5867400"/>
            <a:ext cx="7772400" cy="533400"/>
          </a:xfrm>
        </p:spPr>
        <p:txBody>
          <a:bodyPr/>
          <a:lstStyle>
            <a:lvl1pPr marL="0" indent="0" algn="r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00800" y="1417638"/>
            <a:ext cx="1828800" cy="5211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1417638"/>
            <a:ext cx="5334000" cy="5211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144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438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17638"/>
            <a:ext cx="7315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438400"/>
            <a:ext cx="73152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sere.r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nowchpok/featured" TargetMode="External"/><Relationship Id="rId13" Type="http://schemas.openxmlformats.org/officeDocument/2006/relationships/hyperlink" Target="https://www.youtube.com/user/GalileoRU/featured" TargetMode="External"/><Relationship Id="rId3" Type="http://schemas.openxmlformats.org/officeDocument/2006/relationships/hyperlink" Target="https://www.youtube.com/user/EduLibNet/featured" TargetMode="External"/><Relationship Id="rId7" Type="http://schemas.openxmlformats.org/officeDocument/2006/relationships/hyperlink" Target="https://www.youtube.com/user/Sciencetechnics/featured" TargetMode="External"/><Relationship Id="rId12" Type="http://schemas.openxmlformats.org/officeDocument/2006/relationships/hyperlink" Target="https://www.youtube.com/user/AsapSCIENCE" TargetMode="External"/><Relationship Id="rId17" Type="http://schemas.openxmlformats.org/officeDocument/2006/relationships/image" Target="../media/image26.png"/><Relationship Id="rId2" Type="http://schemas.openxmlformats.org/officeDocument/2006/relationships/hyperlink" Target="https://www.youtube.com/watch?v=5kx_ijwfz-8&amp;list=PL0B43D1AC3B58D7B5" TargetMode="External"/><Relationship Id="rId16" Type="http://schemas.openxmlformats.org/officeDocument/2006/relationships/hyperlink" Target="https://www.youtube.com/channel/UCGm2Q52ewdFb5C8gG7G5tj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channel/UCIi2Tk2POJkRgWHD7HGBa7Q/featured" TargetMode="External"/><Relationship Id="rId11" Type="http://schemas.openxmlformats.org/officeDocument/2006/relationships/hyperlink" Target="https://www.youtube.com/user/sibscience/featured" TargetMode="External"/><Relationship Id="rId5" Type="http://schemas.openxmlformats.org/officeDocument/2006/relationships/hyperlink" Target="https://www.youtube.com/channel/UC_ruhy05BA2V_oxWjgTMlmA/featured" TargetMode="External"/><Relationship Id="rId15" Type="http://schemas.openxmlformats.org/officeDocument/2006/relationships/hyperlink" Target="https://www.youtube.com/user/Thoisoi" TargetMode="External"/><Relationship Id="rId10" Type="http://schemas.openxmlformats.org/officeDocument/2006/relationships/hyperlink" Target="https://www.youtube.com/channel/UCSaVoRErW4kqKsDqExs2MXA/featured" TargetMode="External"/><Relationship Id="rId4" Type="http://schemas.openxmlformats.org/officeDocument/2006/relationships/hyperlink" Target="https://www.youtube.com/user/GTVscience" TargetMode="External"/><Relationship Id="rId9" Type="http://schemas.openxmlformats.org/officeDocument/2006/relationships/hyperlink" Target="https://www.youtube.com/user/vsekakuzverei/featured" TargetMode="External"/><Relationship Id="rId14" Type="http://schemas.openxmlformats.org/officeDocument/2006/relationships/hyperlink" Target="https://www.youtube.com/channel/UCMR8RxR6J8U5QIJmUTADLAA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universarium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214282" y="642918"/>
            <a:ext cx="4143404" cy="533400"/>
          </a:xfrm>
          <a:effectLst>
            <a:outerShdw dist="17961" dir="2700000" algn="ctr" rotWithShape="0">
              <a:srgbClr val="333333"/>
            </a:outerShdw>
          </a:effectLst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Информационно-образовательная среда школы в условиях реализации ФГОС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образования</a:t>
            </a:r>
            <a:b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dirty="0"/>
          </a:p>
        </p:txBody>
      </p:sp>
      <p:pic>
        <p:nvPicPr>
          <p:cNvPr id="2057" name="Picture 9" descr="DSC_00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71612"/>
            <a:ext cx="3105683" cy="207170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14876" y="3143248"/>
            <a:ext cx="1411641" cy="506392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071546"/>
            <a:ext cx="8715436" cy="71596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деятельность учителя в условиях работы  в современной информационной образовательной среде.</a:t>
            </a:r>
            <a: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</a:t>
            </a:r>
            <a:endParaRPr lang="ru-RU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785926"/>
            <a:ext cx="8358246" cy="4843474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Учитель должен уметь:</a:t>
            </a:r>
          </a:p>
          <a:p>
            <a:pPr lvl="0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управлять учебным процессом;</a:t>
            </a:r>
          </a:p>
          <a:p>
            <a:pPr lvl="0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создавать и редактировать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интерактивные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материалы;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Визуализировать данные;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размещать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систематизировать и хранить (накапливать) материалы учебного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процесса;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проводить мониторинг и фиксировать ход учебного процесса и результаты освоения основной образовательной программы общего образования;</a:t>
            </a:r>
          </a:p>
          <a:p>
            <a:pPr lvl="0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использовать различные виды и формы контроля знаний, умений и навыков, осуществлять адаптивную (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дифференцированную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подготовку к государственной (итоговой) аттестации;</a:t>
            </a:r>
          </a:p>
          <a:p>
            <a:pPr lvl="0"/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осуществлять взаимодействие между участниками учебного процесса, в том числе дистанционное (посредством локальных и глобальных сетей).</a:t>
            </a:r>
          </a:p>
          <a:p>
            <a:pPr>
              <a:buNone/>
            </a:pPr>
            <a:endParaRPr lang="ru-RU" sz="24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65125"/>
            <a:ext cx="8640960" cy="1325563"/>
          </a:xfrm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ОБРАЗОВАТЕЛЬНЫЕ РЕСУРСЫ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251520" y="1681163"/>
            <a:ext cx="4247455" cy="4508500"/>
          </a:xfrm>
        </p:spPr>
        <p:txBody>
          <a:bodyPr/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основной компонент информационной образовательной среды, который ориентирован на реализацию образовательного процесса с помощью информационно-коммуникационных технологий и на применение новых методов и форм обучения.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3995936" y="1511697"/>
            <a:ext cx="4755704" cy="586184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 С ЭОР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710188" y="2113370"/>
            <a:ext cx="4191451" cy="4091782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самостоятельной когнитивной деятельности учащихся;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индивидуальной образовательной поддержки учебной деятельности каждого учащегося преподавателями;</a:t>
            </a:r>
          </a:p>
          <a:p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групповой учебной деятельности с применением средств информационно-коммуникационных </a:t>
            </a:r>
            <a:b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458831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ЦИФРОВЫЕ ОБРАЗОВАТЕЛЬНЫЕ РЕСУРСЫ</a:t>
            </a:r>
            <a:endParaRPr lang="ru-RU" sz="3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556792"/>
            <a:ext cx="7542162" cy="4632871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представленные в цифровой форме фотографии, видеофрагменты, статические и динамические модели, объекты виртуальной реальности и интерактивного моделирования, картографические материалы, звукозаписи, символьные объекты и деловая графика, текстовые документы и иные учебные материалы, необходимые для организации учебного процесса.</a:t>
            </a:r>
          </a:p>
        </p:txBody>
      </p:sp>
    </p:spTree>
    <p:extLst>
      <p:ext uri="{BB962C8B-B14F-4D97-AF65-F5344CB8AC3E}">
        <p14:creationId xmlns:p14="http://schemas.microsoft.com/office/powerpoint/2010/main" xmlns="" val="370043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http://www.rusere.ru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«Русскоязычные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ресурсы в образовании».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методической поддержки педагогов по вопросам цифрового образования и предоставляет различные ресурсы в электронной форме: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курсы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квалификации;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электронные библиотеки, учебники и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педагогов;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сетевой электронный журнал по вопросам цифрового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образования; 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форум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открытый для обмена опытом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учителей;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открытый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справочник ЭОР для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лекторий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«Информационная среда школы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 участников среды электронного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аттестационные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в форме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среду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совместных проектных работ слушателей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курсов;</a:t>
            </a:r>
          </a:p>
          <a:p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веб-представительства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партнеров проекта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D:\Презентации и материалы к вебинарам\ИКТ\rusere_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81128"/>
            <a:ext cx="7092280" cy="2143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081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60648"/>
            <a:ext cx="6066259" cy="29807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2204864"/>
            <a:ext cx="5289557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856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1" y="0"/>
            <a:ext cx="5647013" cy="42672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7704" y="2951880"/>
            <a:ext cx="6696744" cy="309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8764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609601"/>
            <a:ext cx="7315200" cy="4739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</a:t>
            </a:r>
            <a:b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YouTube</a:t>
            </a:r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-КАНАЛЫ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0600" y="1371600"/>
            <a:ext cx="7315200" cy="4649688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Лекции на канале «Карусель»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Учебное видео</a:t>
            </a: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Простая наука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Наука детям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Наука 2.0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Наука и </a:t>
            </a: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Техника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Научпок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Всё как у зверей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u="sng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Sci-One</a:t>
            </a:r>
            <a:r>
              <a:rPr lang="ru-RU" sz="1600" b="1" u="sng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 </a:t>
            </a:r>
            <a:r>
              <a:rPr lang="ru-RU" sz="1600" b="1" u="sng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0"/>
              </a:rPr>
              <a:t>TV</a:t>
            </a:r>
            <a:endParaRPr lang="ru-RU" sz="1600" b="1" u="sng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1"/>
              </a:rPr>
              <a:t>Sibscience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2"/>
              </a:rPr>
              <a:t>AsapSCIENCE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/>
              </a:rPr>
              <a:t>GalileoRU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ru-RU" sz="16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4"/>
              </a:rPr>
              <a:t>QWERTY</a:t>
            </a:r>
            <a:endParaRPr lang="ru-RU" sz="16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+mj-lt"/>
              <a:buAutoNum type="arabicPeriod"/>
            </a:pPr>
            <a:r>
              <a:rPr lang="ru-RU" sz="1600" b="1" dirty="0" err="1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/>
              </a:rPr>
              <a:t>Thoisoi</a:t>
            </a:r>
            <a:endParaRPr lang="ru-RU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600" b="1" dirty="0" err="1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6"/>
              </a:rPr>
              <a:t>KhanAcademyRussian</a:t>
            </a:r>
            <a:endParaRPr lang="en-US" sz="16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6309320"/>
            <a:ext cx="24224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Bahnschrift" pitchFamily="34" charset="0"/>
              </a:rPr>
              <a:t>https://mega-talant.com</a:t>
            </a:r>
            <a:endParaRPr lang="ru-RU" sz="1600" dirty="0">
              <a:solidFill>
                <a:schemeClr val="bg1">
                  <a:lumMod val="65000"/>
                </a:schemeClr>
              </a:solidFill>
              <a:latin typeface="Bahnschrift" pitchFamily="34" charset="0"/>
            </a:endParaRPr>
          </a:p>
        </p:txBody>
      </p:sp>
      <p:pic>
        <p:nvPicPr>
          <p:cNvPr id="2050" name="Picture 2" descr="https://img11.postila.io/resize?w=650&amp;src=%2Fdata%2F0d%2F9e%2Fb5%2F32%2F0d9eb53217c2ab22456c51f149db7cebf14c1d18737e8825b476a2fa11713c45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7875" y="1677625"/>
            <a:ext cx="3661792" cy="430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485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https://universarium.org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электронного образования. Курсы от лучших ВУЗов станы, успешных компаний, бизнес-тренеров. </a:t>
            </a:r>
            <a:endParaRPr lang="ru-RU" sz="1600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Ресурс </a:t>
            </a:r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предоставляет:</a:t>
            </a:r>
          </a:p>
          <a:p>
            <a:pPr lvl="0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качественные онлайн-курсы и открытые лекции по математике, биологии, химии, физике, русскому языку, литературе, философии, истории, психологии, искусству, образованию, менеджменту, компьютерным технологиям и т.п.;</a:t>
            </a:r>
          </a:p>
          <a:p>
            <a:pPr lvl="0"/>
            <a:r>
              <a:rPr lang="ru-RU" sz="16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блоги о современном образовании, науке, тенденциях, саморазвитии, бизнесе, проектах, конкурсах и мероприятиях и т.п.</a:t>
            </a:r>
          </a:p>
        </p:txBody>
      </p:sp>
      <p:pic>
        <p:nvPicPr>
          <p:cNvPr id="2050" name="Picture 2" descr="D:\Презентации и материалы к вебинарам\ИКТ\universarium_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1559"/>
          <a:stretch/>
        </p:blipFill>
        <p:spPr bwMode="auto">
          <a:xfrm>
            <a:off x="323528" y="2780928"/>
            <a:ext cx="4896544" cy="37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663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315200" cy="7159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Сайты педагогов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04" y="708093"/>
            <a:ext cx="5940425" cy="4577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3968" y="1626741"/>
            <a:ext cx="4608511" cy="3028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4706" y="3286215"/>
            <a:ext cx="4770413" cy="3567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260960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 cstate="print"/>
          <a:srcRect t="7101" b="12530"/>
          <a:stretch/>
        </p:blipFill>
        <p:spPr bwMode="auto">
          <a:xfrm>
            <a:off x="0" y="0"/>
            <a:ext cx="6422390" cy="4464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907544"/>
            <a:ext cx="5940425" cy="4754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/>
          <a:srcRect l="14943" t="8859" r="15878" b="3733"/>
          <a:stretch/>
        </p:blipFill>
        <p:spPr>
          <a:xfrm>
            <a:off x="3934399" y="2852936"/>
            <a:ext cx="5148064" cy="387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305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571472" y="152400"/>
            <a:ext cx="8215370" cy="715963"/>
          </a:xfrm>
        </p:spPr>
        <p:txBody>
          <a:bodyPr/>
          <a:lstStyle/>
          <a:p>
            <a:r>
              <a:rPr lang="ru-RU" sz="48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Единая методическая тема школы: </a:t>
            </a:r>
            <a:endParaRPr lang="ru-RU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066800"/>
            <a:ext cx="7315200" cy="4191000"/>
          </a:xfrm>
        </p:spPr>
        <p:txBody>
          <a:bodyPr/>
          <a:lstStyle/>
          <a:p>
            <a:pPr algn="ctr">
              <a:lnSpc>
                <a:spcPct val="80000"/>
              </a:lnSpc>
            </a:pPr>
            <a:r>
              <a:rPr lang="ru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Создание благоприятной образовательной среды, способствующей раскрытию индивидуальных особенностей обучающихся, обеспечивающей возможности их самоопределения и самореализации и укрепления здоровья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3286116" y="571480"/>
            <a:ext cx="5629284" cy="715963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Информационно-методическая поддержка </a:t>
            </a:r>
            <a:r>
              <a:rPr lang="ru-RU" sz="32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образовательной деятельности</a:t>
            </a:r>
            <a:endParaRPr lang="en-US" sz="32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32" y="2428868"/>
            <a:ext cx="6934200" cy="3624258"/>
          </a:xfrm>
        </p:spPr>
        <p:txBody>
          <a:bodyPr/>
          <a:lstStyle/>
          <a:p>
            <a:pPr lv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 повышения квалификации и аттестации педагога</a:t>
            </a:r>
          </a:p>
          <a:p>
            <a:pPr lv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Методическая работа с молодыми педагогами</a:t>
            </a:r>
          </a:p>
          <a:p>
            <a:pPr lv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Создание банка информационной и методической продукции в печатном и электронном виде по различным направлениям.</a:t>
            </a:r>
          </a:p>
          <a:p>
            <a:pPr lv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Инновационная и экспериментальная работу</a:t>
            </a:r>
          </a:p>
          <a:p>
            <a:pPr lv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Координация деятельности методических объединений</a:t>
            </a:r>
          </a:p>
          <a:p>
            <a:pPr lvl="0"/>
            <a:r>
              <a:rPr lang="ru-RU" sz="2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Методическое сопровождение урочной и внеурочной деятельности в рамках ФГОС</a:t>
            </a:r>
          </a:p>
          <a:p>
            <a:pPr>
              <a:lnSpc>
                <a:spcPct val="80000"/>
              </a:lnSpc>
            </a:pPr>
            <a:endParaRPr lang="en-US" sz="1800" dirty="0">
              <a:solidFill>
                <a:srgbClr val="4D4D4D"/>
              </a:solidFill>
            </a:endParaRPr>
          </a:p>
        </p:txBody>
      </p:sp>
      <p:pic>
        <p:nvPicPr>
          <p:cNvPr id="60420" name="Picture 4" descr="F:\семинар по ИКТ февраль 2019\школа видео\DSC_044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2844" y="0"/>
            <a:ext cx="3373016" cy="24288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63341" y="19472"/>
            <a:ext cx="4580659" cy="623155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9472"/>
            <a:ext cx="3010315" cy="42672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8855" y="587822"/>
            <a:ext cx="3705225" cy="52482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436" y="1183085"/>
            <a:ext cx="3733800" cy="5286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9372" y="1787379"/>
            <a:ext cx="3667125" cy="52673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45324" y="2384907"/>
            <a:ext cx="3686175" cy="527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3186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7500"/>
            <a:ext cx="6048672" cy="15121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1412776"/>
            <a:ext cx="6315075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600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228"/>
            <a:ext cx="5436096" cy="13590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3977" b="8127"/>
          <a:stretch/>
        </p:blipFill>
        <p:spPr>
          <a:xfrm>
            <a:off x="4716016" y="2746276"/>
            <a:ext cx="4104456" cy="3307804"/>
          </a:xfrm>
          <a:prstGeom prst="rect">
            <a:avLst/>
          </a:prstGeom>
        </p:spPr>
      </p:pic>
      <p:pic>
        <p:nvPicPr>
          <p:cNvPr id="5" name="Объект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7252"/>
            <a:ext cx="5156616" cy="3600400"/>
          </a:xfrm>
        </p:spPr>
      </p:pic>
      <p:pic>
        <p:nvPicPr>
          <p:cNvPr id="7" name="Объект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103" b="77524"/>
          <a:stretch/>
        </p:blipFill>
        <p:spPr bwMode="auto">
          <a:xfrm>
            <a:off x="5021136" y="1922271"/>
            <a:ext cx="3987384" cy="809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61740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3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315200" cy="715962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Фестиваль открытых уроков. </a:t>
            </a:r>
            <a:endParaRPr lang="ru-RU" sz="4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315200" cy="1214446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«Проектирование уроков и занятий с учетом требований ФГОС».</a:t>
            </a:r>
          </a:p>
          <a:p>
            <a:pPr>
              <a:buNone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63843" name="Picture 3"/>
          <p:cNvPicPr>
            <a:picLocks noChangeAspect="1" noChangeArrowheads="1"/>
          </p:cNvPicPr>
          <p:nvPr/>
        </p:nvPicPr>
        <p:blipFill>
          <a:blip r:embed="rId3"/>
          <a:srcRect l="30812"/>
          <a:stretch>
            <a:fillRect/>
          </a:stretch>
        </p:blipFill>
        <p:spPr bwMode="auto">
          <a:xfrm>
            <a:off x="214282" y="2285992"/>
            <a:ext cx="2159144" cy="2082788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63844" name="Picture 4"/>
          <p:cNvPicPr>
            <a:picLocks noChangeAspect="1" noChangeArrowheads="1"/>
          </p:cNvPicPr>
          <p:nvPr/>
        </p:nvPicPr>
        <p:blipFill>
          <a:blip r:embed="rId4"/>
          <a:srcRect l="31361"/>
          <a:stretch>
            <a:fillRect/>
          </a:stretch>
        </p:blipFill>
        <p:spPr bwMode="auto">
          <a:xfrm>
            <a:off x="5715008" y="2714620"/>
            <a:ext cx="3085707" cy="3000396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3240" y="2214554"/>
            <a:ext cx="2793657" cy="297657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  <p:pic>
        <p:nvPicPr>
          <p:cNvPr id="16384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1538" y="4000504"/>
            <a:ext cx="3013662" cy="201135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3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1285860"/>
            <a:ext cx="7315200" cy="191931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Профессиональная деятельность учителя в условиях работы  в современной информационной образовательной среде.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43998" cy="6429420"/>
          </a:xfrm>
        </p:spPr>
        <p:txBody>
          <a:bodyPr/>
          <a:lstStyle/>
          <a:p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Должностные обязанности учителя.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Осуществляет обучение и воспитание обучающихся ……………. используя разнообразные формы, приемы, методы и средства обучения,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индивидуальным учебным планам, ускоренным курсам в рамках федеральных государственных образовательных стандартов,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технологии, включая информационные, а также цифровые образовательные ресурсы.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Обоснованно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выбирает программы и учебно-методическое обеспечение, включая цифровые образовательные ресурсы.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Проводит учебные занятия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опираясь на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достижения в области педагогической и психологической наук, возрастной психологии и школьной гигиены,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современных информационных технологий и методик обучения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……………………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Оценивает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эффективность и результаты обучения обучающихся по предмету (курсу, программе), учитывая освоение знаний, овладение умениями, развитие опыта творческой деятельности, познавательного интереса обучающихся,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используя компьютерные технологии, в т.ч. текстовые редакторы и электронные таблицы в своей деятельности.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………………….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Осуществляет контрольно-оценочную деятельность в образовательном процессе с использованием современных способов оценивания в условиях информационно-коммуникационных технологий (ведение электронных форм документации, в том числе электронного журнала и дневников обучающихся). </a:t>
            </a:r>
            <a:endParaRPr lang="ru-RU" sz="18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owerpoint-template">
  <a:themeElements>
    <a:clrScheme name="">
      <a:dk1>
        <a:srgbClr val="FFFFFF"/>
      </a:dk1>
      <a:lt1>
        <a:srgbClr val="FFFFFF"/>
      </a:lt1>
      <a:dk2>
        <a:srgbClr val="FFFFFF"/>
      </a:dk2>
      <a:lt2>
        <a:srgbClr val="0375DD"/>
      </a:lt2>
      <a:accent1>
        <a:srgbClr val="0291D3"/>
      </a:accent1>
      <a:accent2>
        <a:srgbClr val="10ACFC"/>
      </a:accent2>
      <a:accent3>
        <a:srgbClr val="FFFFFF"/>
      </a:accent3>
      <a:accent4>
        <a:srgbClr val="DADADA"/>
      </a:accent4>
      <a:accent5>
        <a:srgbClr val="AAC7E6"/>
      </a:accent5>
      <a:accent6>
        <a:srgbClr val="0D9BE4"/>
      </a:accent6>
      <a:hlink>
        <a:srgbClr val="253AFF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FBB240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FE564C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BB2A32"/>
        </a:lt2>
        <a:accent1>
          <a:srgbClr val="FFC842"/>
        </a:accent1>
        <a:accent2>
          <a:srgbClr val="FED06E"/>
        </a:accent2>
        <a:accent3>
          <a:srgbClr val="FFFFFF"/>
        </a:accent3>
        <a:accent4>
          <a:srgbClr val="404040"/>
        </a:accent4>
        <a:accent5>
          <a:srgbClr val="FFE0B0"/>
        </a:accent5>
        <a:accent6>
          <a:srgbClr val="E6BC63"/>
        </a:accent6>
        <a:hlink>
          <a:srgbClr val="FDDB9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E84A25"/>
        </a:lt2>
        <a:accent1>
          <a:srgbClr val="ED6A24"/>
        </a:accent1>
        <a:accent2>
          <a:srgbClr val="F99E1C"/>
        </a:accent2>
        <a:accent3>
          <a:srgbClr val="FFFFFF"/>
        </a:accent3>
        <a:accent4>
          <a:srgbClr val="404040"/>
        </a:accent4>
        <a:accent5>
          <a:srgbClr val="F4B9AC"/>
        </a:accent5>
        <a:accent6>
          <a:srgbClr val="E28F18"/>
        </a:accent6>
        <a:hlink>
          <a:srgbClr val="F1B54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B92D14"/>
        </a:lt2>
        <a:accent1>
          <a:srgbClr val="D34E13"/>
        </a:accent1>
        <a:accent2>
          <a:srgbClr val="DC9009"/>
        </a:accent2>
        <a:accent3>
          <a:srgbClr val="FFFFFF"/>
        </a:accent3>
        <a:accent4>
          <a:srgbClr val="404040"/>
        </a:accent4>
        <a:accent5>
          <a:srgbClr val="E6B2AA"/>
        </a:accent5>
        <a:accent6>
          <a:srgbClr val="C78207"/>
        </a:accent6>
        <a:hlink>
          <a:srgbClr val="EEC63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AE6310"/>
        </a:lt2>
        <a:accent1>
          <a:srgbClr val="E79613"/>
        </a:accent1>
        <a:accent2>
          <a:srgbClr val="E1720D"/>
        </a:accent2>
        <a:accent3>
          <a:srgbClr val="FFFFFF"/>
        </a:accent3>
        <a:accent4>
          <a:srgbClr val="404040"/>
        </a:accent4>
        <a:accent5>
          <a:srgbClr val="F1C9AA"/>
        </a:accent5>
        <a:accent6>
          <a:srgbClr val="CC670B"/>
        </a:accent6>
        <a:hlink>
          <a:srgbClr val="C6470A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AF5612"/>
        </a:lt2>
        <a:accent1>
          <a:srgbClr val="CB882F"/>
        </a:accent1>
        <a:accent2>
          <a:srgbClr val="E7C432"/>
        </a:accent2>
        <a:accent3>
          <a:srgbClr val="FFFFFF"/>
        </a:accent3>
        <a:accent4>
          <a:srgbClr val="404040"/>
        </a:accent4>
        <a:accent5>
          <a:srgbClr val="E2C3AD"/>
        </a:accent5>
        <a:accent6>
          <a:srgbClr val="D1B12C"/>
        </a:accent6>
        <a:hlink>
          <a:srgbClr val="EECA3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9A5E40"/>
        </a:lt2>
        <a:accent1>
          <a:srgbClr val="AE7750"/>
        </a:accent1>
        <a:accent2>
          <a:srgbClr val="C08D60"/>
        </a:accent2>
        <a:accent3>
          <a:srgbClr val="FFFFFF"/>
        </a:accent3>
        <a:accent4>
          <a:srgbClr val="404040"/>
        </a:accent4>
        <a:accent5>
          <a:srgbClr val="D3BDB3"/>
        </a:accent5>
        <a:accent6>
          <a:srgbClr val="AE7F56"/>
        </a:accent6>
        <a:hlink>
          <a:srgbClr val="CCA47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D1BB77"/>
        </a:lt2>
        <a:accent1>
          <a:srgbClr val="DBBA87"/>
        </a:accent1>
        <a:accent2>
          <a:srgbClr val="E0B265"/>
        </a:accent2>
        <a:accent3>
          <a:srgbClr val="FFFFFF"/>
        </a:accent3>
        <a:accent4>
          <a:srgbClr val="404040"/>
        </a:accent4>
        <a:accent5>
          <a:srgbClr val="EAD9C3"/>
        </a:accent5>
        <a:accent6>
          <a:srgbClr val="CBA15B"/>
        </a:accent6>
        <a:hlink>
          <a:srgbClr val="E9C27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404040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D3D3D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FFFFFF"/>
        </a:dk1>
        <a:lt1>
          <a:srgbClr val="FFFFFF"/>
        </a:lt1>
        <a:dk2>
          <a:srgbClr val="FFFFFF"/>
        </a:dk2>
        <a:lt2>
          <a:srgbClr val="45762A"/>
        </a:lt2>
        <a:accent1>
          <a:srgbClr val="42934C"/>
        </a:accent1>
        <a:accent2>
          <a:srgbClr val="34B66A"/>
        </a:accent2>
        <a:accent3>
          <a:srgbClr val="FFFFFF"/>
        </a:accent3>
        <a:accent4>
          <a:srgbClr val="DADADA"/>
        </a:accent4>
        <a:accent5>
          <a:srgbClr val="B0C8B2"/>
        </a:accent5>
        <a:accent6>
          <a:srgbClr val="2EA55F"/>
        </a:accent6>
        <a:hlink>
          <a:srgbClr val="34C8D1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FFFFFF"/>
        </a:dk1>
        <a:lt1>
          <a:srgbClr val="FFFFFF"/>
        </a:lt1>
        <a:dk2>
          <a:srgbClr val="FFFFFF"/>
        </a:dk2>
        <a:lt2>
          <a:srgbClr val="55A6FE"/>
        </a:lt2>
        <a:accent1>
          <a:srgbClr val="71BBFF"/>
        </a:accent1>
        <a:accent2>
          <a:srgbClr val="74CCFF"/>
        </a:accent2>
        <a:accent3>
          <a:srgbClr val="FFFFFF"/>
        </a:accent3>
        <a:accent4>
          <a:srgbClr val="DADADA"/>
        </a:accent4>
        <a:accent5>
          <a:srgbClr val="BBDAFF"/>
        </a:accent5>
        <a:accent6>
          <a:srgbClr val="68B9E7"/>
        </a:accent6>
        <a:hlink>
          <a:srgbClr val="94D8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FFFFFF"/>
        </a:dk1>
        <a:lt1>
          <a:srgbClr val="FFFFFF"/>
        </a:lt1>
        <a:dk2>
          <a:srgbClr val="FFFFFF"/>
        </a:dk2>
        <a:lt2>
          <a:srgbClr val="4BA1FF"/>
        </a:lt2>
        <a:accent1>
          <a:srgbClr val="5DB2FF"/>
        </a:accent1>
        <a:accent2>
          <a:srgbClr val="65C8FF"/>
        </a:accent2>
        <a:accent3>
          <a:srgbClr val="FFFFFF"/>
        </a:accent3>
        <a:accent4>
          <a:srgbClr val="DADADA"/>
        </a:accent4>
        <a:accent5>
          <a:srgbClr val="B6D5FF"/>
        </a:accent5>
        <a:accent6>
          <a:srgbClr val="5BB5E7"/>
        </a:accent6>
        <a:hlink>
          <a:srgbClr val="87E1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100</TotalTime>
  <Words>527</Words>
  <Application>Microsoft Office PowerPoint</Application>
  <PresentationFormat>Экран (4:3)</PresentationFormat>
  <Paragraphs>72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powerpoint-template</vt:lpstr>
      <vt:lpstr>Слайд 1</vt:lpstr>
      <vt:lpstr> Единая методическая тема школы: </vt:lpstr>
      <vt:lpstr>Информационно-методическая поддержка образовательной деятельности</vt:lpstr>
      <vt:lpstr>Слайд 4</vt:lpstr>
      <vt:lpstr>Слайд 5</vt:lpstr>
      <vt:lpstr>Слайд 6</vt:lpstr>
      <vt:lpstr>Фестиваль открытых уроков. </vt:lpstr>
      <vt:lpstr>Профессиональная деятельность учителя в условиях работы  в современной информационной образовательной среде.</vt:lpstr>
      <vt:lpstr>Слайд 9</vt:lpstr>
      <vt:lpstr>Профессиональная деятельность учителя в условиях работы  в современной информационной образовательной среде.  </vt:lpstr>
      <vt:lpstr>ЭЛЕКТРОННЫЕ ОБРАЗОВАТЕЛЬНЫЕ РЕСУРСЫ</vt:lpstr>
      <vt:lpstr>ЦИФРОВЫЕ ОБРАЗОВАТЕЛЬНЫЕ РЕСУРСЫ</vt:lpstr>
      <vt:lpstr>Слайд 13</vt:lpstr>
      <vt:lpstr>Слайд 14</vt:lpstr>
      <vt:lpstr>Слайд 15</vt:lpstr>
      <vt:lpstr>ОБРАЗОВАТЕЛЬНЫЕ  YouTube-КАНАЛЫ</vt:lpstr>
      <vt:lpstr>Слайд 17</vt:lpstr>
      <vt:lpstr>Сайты педагогов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10</cp:revision>
  <dcterms:created xsi:type="dcterms:W3CDTF">2019-02-04T08:23:22Z</dcterms:created>
  <dcterms:modified xsi:type="dcterms:W3CDTF">2019-02-05T05:09:10Z</dcterms:modified>
</cp:coreProperties>
</file>