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2" r:id="rId4"/>
    <p:sldId id="294" r:id="rId5"/>
    <p:sldId id="29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71" r:id="rId18"/>
    <p:sldId id="283" r:id="rId19"/>
    <p:sldId id="284" r:id="rId20"/>
    <p:sldId id="286" r:id="rId21"/>
    <p:sldId id="273" r:id="rId22"/>
    <p:sldId id="28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9999"/>
    <a:srgbClr val="CCCCFF"/>
    <a:srgbClr val="2A2A84"/>
    <a:srgbClr val="99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543800" cy="2664296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 Особенности </a:t>
            </a:r>
            <a:r>
              <a:rPr lang="ru-RU" sz="4000" dirty="0" smtClean="0">
                <a:solidFill>
                  <a:schemeClr val="bg1"/>
                </a:solidFill>
              </a:rPr>
              <a:t>разработки и реализации рабочих программ </a:t>
            </a:r>
            <a:r>
              <a:rPr lang="ru-RU" sz="4000" dirty="0" smtClean="0">
                <a:solidFill>
                  <a:srgbClr val="C00000"/>
                </a:solidFill>
              </a:rPr>
              <a:t>по предметам учебного плана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0050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ФГОС НО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34563"/>
            <a:ext cx="1399540" cy="1049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717032"/>
            <a:ext cx="3960440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544995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Выступление подготовлено  учителем начальных классов Гавриловой О.В. (высшая категория) на основе опыта работы по составлению рабочей программы.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571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9"/>
            <a:ext cx="6048672" cy="461665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Структура рабочей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399540" cy="10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24745"/>
            <a:ext cx="7560840" cy="532453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Структура рабочей программы 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формой </a:t>
            </a:r>
            <a:r>
              <a:rPr lang="ru-RU" sz="2000" b="1" dirty="0">
                <a:solidFill>
                  <a:srgbClr val="002060"/>
                </a:solidFill>
              </a:rPr>
              <a:t>представления учебного курса предмета, </a:t>
            </a:r>
            <a:r>
              <a:rPr lang="ru-RU" sz="2000" b="1" dirty="0" smtClean="0">
                <a:solidFill>
                  <a:srgbClr val="002060"/>
                </a:solidFill>
              </a:rPr>
              <a:t>дисциплины </a:t>
            </a:r>
            <a:r>
              <a:rPr lang="ru-RU" sz="2000" b="1" dirty="0">
                <a:solidFill>
                  <a:srgbClr val="002060"/>
                </a:solidFill>
              </a:rPr>
              <a:t>(модуля) как целостной системы, отражающей внутреннюю логику организации </a:t>
            </a:r>
            <a:r>
              <a:rPr lang="ru-RU" sz="2000" b="1" dirty="0" smtClean="0">
                <a:solidFill>
                  <a:srgbClr val="002060"/>
                </a:solidFill>
              </a:rPr>
              <a:t>учебно-методического </a:t>
            </a:r>
            <a:r>
              <a:rPr lang="ru-RU" sz="2000" b="1" dirty="0">
                <a:solidFill>
                  <a:srgbClr val="002060"/>
                </a:solidFill>
              </a:rPr>
              <a:t>материала, и включает в себя следующие элементы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титульный </a:t>
            </a:r>
            <a:r>
              <a:rPr lang="ru-RU" sz="2000" b="1" dirty="0">
                <a:solidFill>
                  <a:srgbClr val="C00000"/>
                </a:solidFill>
              </a:rPr>
              <a:t>лист;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пояснительная </a:t>
            </a:r>
            <a:r>
              <a:rPr lang="ru-RU" sz="2000" b="1" dirty="0">
                <a:solidFill>
                  <a:srgbClr val="C00000"/>
                </a:solidFill>
              </a:rPr>
              <a:t>записка;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общая характеристика учебного предмета, курса;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место учебного предмета, курса в учебном плане;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содержание учебного предмета, курса;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тематическое планирование;</a:t>
            </a:r>
            <a:endParaRPr lang="ru-RU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требования к уровню подготовки учащихся;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результаты освоения предмета и система оценки;</a:t>
            </a:r>
            <a:endParaRPr lang="ru-RU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материально-техническое   обеспечение </a:t>
            </a:r>
            <a:r>
              <a:rPr lang="ru-RU" sz="2000" b="1" dirty="0">
                <a:solidFill>
                  <a:srgbClr val="C00000"/>
                </a:solidFill>
              </a:rPr>
              <a:t>образовательного </a:t>
            </a:r>
            <a:r>
              <a:rPr lang="ru-RU" sz="2000" b="1" dirty="0" smtClean="0">
                <a:solidFill>
                  <a:srgbClr val="C00000"/>
                </a:solidFill>
              </a:rPr>
              <a:t>процесса;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календарно-тематическое планирование;</a:t>
            </a:r>
          </a:p>
          <a:p>
            <a:pPr marL="342900" indent="-342900"/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079470"/>
            <a:ext cx="3168352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Титульный лист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97839"/>
            <a:ext cx="8208912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полное наименование </a:t>
            </a:r>
            <a:r>
              <a:rPr lang="ru-RU" sz="2400" b="1" dirty="0">
                <a:solidFill>
                  <a:srgbClr val="002060"/>
                </a:solidFill>
              </a:rPr>
              <a:t>общеобразовательной </a:t>
            </a:r>
            <a:r>
              <a:rPr lang="ru-RU" sz="2400" b="1" dirty="0" smtClean="0">
                <a:solidFill>
                  <a:srgbClr val="002060"/>
                </a:solidFill>
              </a:rPr>
              <a:t>учреждения в соответствии с уставом;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гриф утверждения программы;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название </a:t>
            </a:r>
            <a:r>
              <a:rPr lang="ru-RU" sz="2400" b="1" dirty="0">
                <a:solidFill>
                  <a:srgbClr val="002060"/>
                </a:solidFill>
              </a:rPr>
              <a:t>курса, для изучения которого написана |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программа и уровень образования: базовый или углублённый;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указание параллели, класса, в котором изучается курс;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фамилию, имя, отчество </a:t>
            </a:r>
            <a:r>
              <a:rPr lang="ru-RU" sz="2400" b="1" dirty="0" smtClean="0">
                <a:solidFill>
                  <a:srgbClr val="002060"/>
                </a:solidFill>
              </a:rPr>
              <a:t>разработчика программы, квалификационная категория;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год разработки </a:t>
            </a:r>
            <a:r>
              <a:rPr lang="ru-RU" sz="2400" b="1" dirty="0">
                <a:solidFill>
                  <a:srgbClr val="002060"/>
                </a:solidFill>
              </a:rPr>
              <a:t>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95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5472608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Назначение пояснительной записки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214554"/>
            <a:ext cx="5616624" cy="255454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Назначение пояснительной записки в структуре рабочей программы состоит в том, чтобы </a:t>
            </a:r>
            <a:r>
              <a:rPr lang="ru-RU" sz="2000" b="1" dirty="0" smtClean="0">
                <a:solidFill>
                  <a:srgbClr val="002060"/>
                </a:solidFill>
              </a:rPr>
              <a:t>конкретизировать </a:t>
            </a:r>
            <a:r>
              <a:rPr lang="ru-RU" sz="2000" b="1" dirty="0">
                <a:solidFill>
                  <a:srgbClr val="002060"/>
                </a:solidFill>
              </a:rPr>
              <a:t>цели, задачи, </a:t>
            </a:r>
            <a:r>
              <a:rPr lang="ru-RU" sz="2000" b="1" dirty="0" smtClean="0">
                <a:solidFill>
                  <a:srgbClr val="002060"/>
                </a:solidFill>
              </a:rPr>
              <a:t>образования с учетом специфики учебного предмета; сроки реализации программы; логические связи данного предмета с остальными предметами (разделами) образовательного плана.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5764" y="1700808"/>
            <a:ext cx="2554707" cy="31683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21471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.Пояснительная записка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Рабочая программа разработана на основе федерального государственного  образовательного стандарта начального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общего образования ( ФГОС НОО) и с учетом примерной основной образовательной программы по литературному чтению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1-4 классы авторов Л.А. Ефросинина, М.И. Оморокова в соответствии с нормативно-правовыми документами: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Федеральный закон «Об образовании в РФ» № 237-ФЗ, принят от 29.12. 2012 г.;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Приказ Министерства образования и науки Российской Федерации от 06.10.2009 г.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373 «Об утверждении и введении в действие ФГОС начального общего образования»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 изменениями от 26.11.2010 г. № 1241 и от 22.09.2011 г. № 2357);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Приказ Министерства образования РФ от 05.03.2004 г. №1089 «Об утверждении федерального компонента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государственных образовательных стандартов начального, основного общего и среднего (полного) общего образования»;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4.Приказ Министерства  образования Российской Федерации «Об утверждении федеральных перечней учебников,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рекомендованных к использованию при реализации имеющих государственную аккредитацию образовательных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 начального общего, основного общего, среднего общего образования»  №253 от 31.03.2014 г.;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5.Приказ Министерства образования Российской Федерации «О внесении изменений в федеральный перечень учебников,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рекомендованных к использованию при реализации имеющих государственную аккредитацию образовательных программ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начального общего, основного общего, среднего общего образования утвержденный приказом Министерства образования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науки РФ от 31.03.2014 г. №253», от 20.06.2017 г. №581;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6.Приказ Министерства образования и науки Ростовской области «Об утверждении регионального примерного недельного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учебного плана для образовательных организаций, реализующих программы общего образования, расположенных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территории Ростовской области на 2018-2019 учебный год»;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7.Приказ Министерства образования и науки Ростовской области «О примерном порядке утверждения и примерной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структуре рабочих программ» №24/4.11-485 от 08.08.2014 г.;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8.Постановление Главного государственного санитарного врача «Об утверждении СанПиН  2.4.2.2821-10 «Санитарно-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эпидемиологические требования к условиям и организации обучения в общеобразовательных учреждениях»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№189 от 29.12.2010г.;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9.Устав муниципального бюджетного общеобразовательного учреждения средней общеобразовательной школы №4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 Белая Калитва, Ростовской области;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10.Основная образовательная программа начального общего образования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СОШ №4;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11.Учебный план МБОУ СОШ №4 на 2018-2019 учебный год.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6817390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Общая характеристика учебного предмета.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6696744" cy="295465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Роль, значимость,преемственность, практическая направленность в достижении обучающимися планируемых личностных, метапредметных и предметных результатов; ценностные ориентир содержания;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обоснование выбора содержания части программы по учебному предмету.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819255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00809"/>
            <a:ext cx="5760640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Планируемые результаты изучения учебного курса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Формулируются </a:t>
            </a:r>
            <a:r>
              <a:rPr lang="ru-RU" sz="2000" b="1" i="1" dirty="0">
                <a:solidFill>
                  <a:srgbClr val="002060"/>
                </a:solidFill>
              </a:rPr>
              <a:t>на основе </a:t>
            </a:r>
            <a:r>
              <a:rPr lang="ru-RU" sz="2000" b="1" i="1" dirty="0" smtClean="0">
                <a:solidFill>
                  <a:srgbClr val="002060"/>
                </a:solidFill>
              </a:rPr>
              <a:t>требований </a:t>
            </a:r>
            <a:r>
              <a:rPr lang="ru-RU" sz="2000" b="1" i="1" dirty="0">
                <a:solidFill>
                  <a:srgbClr val="002060"/>
                </a:solidFill>
              </a:rPr>
              <a:t>к результатам освоения основной </a:t>
            </a:r>
            <a:r>
              <a:rPr lang="ru-RU" sz="2000" b="1" dirty="0">
                <a:solidFill>
                  <a:srgbClr val="002060"/>
                </a:solidFill>
              </a:rPr>
              <a:t>образовательной программы </a:t>
            </a:r>
            <a:r>
              <a:rPr lang="ru-RU" sz="2000" b="1" dirty="0" smtClean="0">
                <a:solidFill>
                  <a:srgbClr val="002060"/>
                </a:solidFill>
              </a:rPr>
              <a:t>начального общего образования </a:t>
            </a:r>
            <a:r>
              <a:rPr lang="ru-RU" sz="2000" b="1" dirty="0">
                <a:solidFill>
                  <a:srgbClr val="002060"/>
                </a:solidFill>
              </a:rPr>
              <a:t>школы. Планируемые результаты по </a:t>
            </a:r>
            <a:r>
              <a:rPr lang="ru-RU" sz="2000" b="1" dirty="0" smtClean="0">
                <a:solidFill>
                  <a:srgbClr val="002060"/>
                </a:solidFill>
              </a:rPr>
              <a:t>каждому </a:t>
            </a:r>
            <a:r>
              <a:rPr lang="ru-RU" sz="2000" b="1" dirty="0">
                <a:solidFill>
                  <a:srgbClr val="002060"/>
                </a:solidFill>
              </a:rPr>
              <a:t>содержательному разделу программы </a:t>
            </a:r>
            <a:r>
              <a:rPr lang="ru-RU" sz="2000" b="1" dirty="0" smtClean="0">
                <a:solidFill>
                  <a:srgbClr val="002060"/>
                </a:solidFill>
              </a:rPr>
              <a:t>представлены </a:t>
            </a:r>
            <a:r>
              <a:rPr lang="ru-RU" sz="2000" b="1" dirty="0">
                <a:solidFill>
                  <a:srgbClr val="002060"/>
                </a:solidFill>
              </a:rPr>
              <a:t>в двух блоках: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7538" y="3188008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«Ученик научится»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206794"/>
            <a:ext cx="38755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«Ученик получит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возможность научиться</a:t>
            </a:r>
            <a:r>
              <a:rPr lang="ru-RU" sz="2000" b="1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221088"/>
            <a:ext cx="87129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момент окончания </a:t>
            </a:r>
            <a:r>
              <a:rPr lang="ru-RU" sz="2400" b="1" dirty="0" smtClean="0">
                <a:solidFill>
                  <a:srgbClr val="002060"/>
                </a:solidFill>
              </a:rPr>
              <a:t>начального общего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40538" y="3895894"/>
            <a:ext cx="0" cy="3251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3895894"/>
            <a:ext cx="0" cy="3251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5373216"/>
            <a:ext cx="7704856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Необходимо помнить при составлении раздела!!!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021031">
            <a:off x="4011110" y="4737985"/>
            <a:ext cx="693277" cy="57606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5328592" cy="40011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Место учебного предмета в учебном плане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698572"/>
            <a:ext cx="6696744" cy="1323439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Место учебного предмета в учебном плане в инвариантной и(или) вариативной частях учебного плана; количество часов в неделю, общее количество часов в год; классы.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8192558" cy="190821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III</a:t>
            </a:r>
            <a:r>
              <a:rPr lang="ru-RU" b="1" dirty="0" smtClean="0"/>
              <a:t>.Место учебного предмета в учебном плане</a:t>
            </a:r>
          </a:p>
          <a:p>
            <a:endParaRPr lang="ru-RU" dirty="0" smtClean="0"/>
          </a:p>
          <a:p>
            <a:r>
              <a:rPr lang="ru-RU" sz="1600" dirty="0" smtClean="0"/>
              <a:t>Рабочая программа учителя по курсу литературного чтения для учащихся 2-го класса  </a:t>
            </a:r>
          </a:p>
          <a:p>
            <a:r>
              <a:rPr lang="ru-RU" sz="1600" dirty="0" smtClean="0"/>
              <a:t>рассчитана на 140 часов (4 часа в неделю из инвариантной части учебного плана, 35 </a:t>
            </a:r>
          </a:p>
          <a:p>
            <a:r>
              <a:rPr lang="ru-RU" sz="1600" dirty="0" smtClean="0"/>
              <a:t>учебных недели). В связи с тем, что 7 дней выпадает на праздничные дни, то всего </a:t>
            </a:r>
          </a:p>
          <a:p>
            <a:r>
              <a:rPr lang="ru-RU" sz="1600" dirty="0" smtClean="0"/>
              <a:t>получается 133 ч. 10% учебного времени отведено на региональный компонент.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5328592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Основное</a:t>
            </a:r>
            <a:r>
              <a:rPr lang="ru-RU" b="1" dirty="0"/>
              <a:t> содержание программы.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329240"/>
            <a:ext cx="1944216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Предоставлено: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98572"/>
            <a:ext cx="6696744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содержание изучаемого учебного материала в виде перечисления основных разделов, тем курса и перечня дидактических элементов в рамках каждой темы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90" y="3638832"/>
            <a:ext cx="972108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522" y="4046199"/>
            <a:ext cx="8192558" cy="258532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A2A84"/>
                </a:solidFill>
              </a:rPr>
              <a:t>Учитель, разрабатывая рабочую программу, может  определять новый порядок изучения материала; вносить изменения в содержание изучаемой темы, конкретизируя и детализируя дидактические единицы; расширять перечень дидактических единиц; дополнять требования к уровню подготовки учащихся. Изменения, произведенные в </a:t>
            </a:r>
            <a:r>
              <a:rPr lang="ru-RU" b="1" dirty="0" smtClean="0">
                <a:solidFill>
                  <a:srgbClr val="2A2A84"/>
                </a:solidFill>
              </a:rPr>
              <a:t>содержании </a:t>
            </a:r>
            <a:r>
              <a:rPr lang="ru-RU" b="1" dirty="0">
                <a:solidFill>
                  <a:srgbClr val="2A2A84"/>
                </a:solidFill>
              </a:rPr>
              <a:t>рабочей программы по сравнению с программой по учебному предмету </a:t>
            </a:r>
            <a:r>
              <a:rPr lang="ru-RU" b="1" dirty="0" smtClean="0">
                <a:solidFill>
                  <a:srgbClr val="2A2A84"/>
                </a:solidFill>
              </a:rPr>
              <a:t>должны </a:t>
            </a:r>
            <a:r>
              <a:rPr lang="ru-RU" b="1" dirty="0">
                <a:solidFill>
                  <a:srgbClr val="2A2A84"/>
                </a:solidFill>
              </a:rPr>
              <a:t>быть обоснованными, логически вытекать из заявленных в пояснительной записке целей и </a:t>
            </a:r>
            <a:r>
              <a:rPr lang="ru-RU" b="1" dirty="0" smtClean="0">
                <a:solidFill>
                  <a:srgbClr val="2A2A84"/>
                </a:solidFill>
              </a:rPr>
              <a:t>задач</a:t>
            </a:r>
            <a:endParaRPr lang="ru-RU" b="1" dirty="0">
              <a:solidFill>
                <a:srgbClr val="2A2A84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5328592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Тематическое планирование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357430"/>
            <a:ext cx="6696744" cy="2616101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включает последовательность изучения разделов и тем программы с указанием количества часов, характеристики основных видов деятельности ученика, универсальных учебных действий, осваиваемых в рамках изучения темы.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86454"/>
            <a:ext cx="819255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6745952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Требование к уровню подготовки обучающихся по данному предмету.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714488"/>
            <a:ext cx="6696744" cy="372409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Результаты освоения учебного предмета и система их</a:t>
            </a:r>
            <a:r>
              <a:rPr lang="ru-RU" sz="2000" dirty="0" smtClean="0"/>
              <a:t>  оценки (отражает индивидуальные, общественные и государственные потребности, сформулированные с учетом возрастных и индивидуальных особенностей обучающихся; определяет систему оценки планируемых результатов, индивидуальных достижений обучающихся в формах и видах контроля, контрольно-измерительных материалов, в показателях уровня успешности учащихся). Система оценки результатов утверждена в Основной образовательной программе школы.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5016"/>
            <a:ext cx="819255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учебная программа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документ, созданный учителем, дающий представление о том, как в практической деятельности педагога реализуются компоненты (федеральный, региональный, школьный) государственного образовательного стандарта при изучении конкретного предмета в данном общеобразовательном учреждении;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программа действий учителя для достижения образовательных результатов.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62309"/>
            <a:ext cx="6048672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Перечень учебно-методического и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материально-технического </a:t>
            </a:r>
            <a:r>
              <a:rPr lang="ru-RU" b="1" dirty="0">
                <a:solidFill>
                  <a:srgbClr val="C00000"/>
                </a:solidFill>
              </a:rPr>
              <a:t>обеспечения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65" y="1310303"/>
            <a:ext cx="9036496" cy="92333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Содержит в </a:t>
            </a:r>
            <a:r>
              <a:rPr lang="ru-RU" b="1" dirty="0">
                <a:solidFill>
                  <a:srgbClr val="002060"/>
                </a:solidFill>
              </a:rPr>
              <a:t>себе справочную информацию о выходных данных авторских программ, учебника, авторского учебно-методического комплекта и </a:t>
            </a:r>
            <a:r>
              <a:rPr lang="ru-RU" b="1" dirty="0" smtClean="0">
                <a:solidFill>
                  <a:srgbClr val="002060"/>
                </a:solidFill>
              </a:rPr>
              <a:t>дополнительной литературы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001" y="2420887"/>
            <a:ext cx="5616624" cy="646331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Федеральный закон от 29.12.2012 № 273-ФЭ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«Об образовании в РФ»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212976"/>
            <a:ext cx="7920880" cy="2031325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Направленность (профиль) образования трактуется новым законом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Об образовании в РФ» как ориентация </a:t>
            </a:r>
            <a:r>
              <a:rPr lang="ru-RU" b="1" dirty="0">
                <a:solidFill>
                  <a:srgbClr val="C00000"/>
                </a:solidFill>
              </a:rPr>
              <a:t>рабочей  программы учителя</a:t>
            </a:r>
            <a:r>
              <a:rPr lang="ru-RU" b="1" dirty="0">
                <a:solidFill>
                  <a:srgbClr val="002060"/>
                </a:solidFill>
              </a:rPr>
              <a:t> на конкретную области знания и виды деятельности, определяющие ее </a:t>
            </a:r>
            <a:r>
              <a:rPr lang="ru-RU" b="1" dirty="0" smtClean="0">
                <a:solidFill>
                  <a:srgbClr val="002060"/>
                </a:solidFill>
              </a:rPr>
              <a:t>предметно-тематическое </a:t>
            </a:r>
            <a:r>
              <a:rPr lang="ru-RU" b="1" dirty="0">
                <a:solidFill>
                  <a:srgbClr val="002060"/>
                </a:solidFill>
              </a:rPr>
              <a:t>содержание, преобладающие виды учебной деятельности обучающегося и требования к результатам  освоения образовательной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9815"/>
            <a:ext cx="60486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Календарно-тематическое планирование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7" y="545482"/>
            <a:ext cx="8556544" cy="92333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Самый важный компонент </a:t>
            </a:r>
            <a:r>
              <a:rPr lang="ru-RU" b="1" dirty="0">
                <a:solidFill>
                  <a:srgbClr val="002060"/>
                </a:solidFill>
              </a:rPr>
              <a:t>рабочей </a:t>
            </a:r>
            <a:r>
              <a:rPr lang="ru-RU" b="1" dirty="0" smtClean="0">
                <a:solidFill>
                  <a:srgbClr val="002060"/>
                </a:solidFill>
              </a:rPr>
              <a:t>программы</a:t>
            </a:r>
            <a:r>
              <a:rPr lang="ru-RU" b="1" dirty="0">
                <a:solidFill>
                  <a:srgbClr val="002060"/>
                </a:solidFill>
              </a:rPr>
              <a:t>, так как позволяет распределить весь учебный материал в соответствии с учебным планом и годовым учебным графиком работы школы.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02687"/>
              </p:ext>
            </p:extLst>
          </p:nvPr>
        </p:nvGraphicFramePr>
        <p:xfrm>
          <a:off x="31158" y="2132856"/>
          <a:ext cx="9112840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568"/>
                <a:gridCol w="1822568"/>
                <a:gridCol w="1822568"/>
                <a:gridCol w="1822568"/>
                <a:gridCol w="1822568"/>
              </a:tblGrid>
              <a:tr h="302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урока</a:t>
                      </a:r>
                      <a:endParaRPr lang="ru-RU" sz="1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>
                          <a:latin typeface="Times New Roman"/>
                          <a:ea typeface="Arial Unicode MS"/>
                          <a:cs typeface="Times New Roman"/>
                        </a:rPr>
                        <a:t>Дата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Times New Roman"/>
                        </a:rPr>
                        <a:t>Тема урока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>
                          <a:latin typeface="Times New Roman"/>
                          <a:ea typeface="Arial Unicode MS"/>
                          <a:cs typeface="Times New Roman"/>
                        </a:rPr>
                        <a:t>Тип урока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00">
                          <a:latin typeface="Times New Roman"/>
                          <a:ea typeface="Arial Unicode MS"/>
                          <a:cs typeface="Times New Roman"/>
                        </a:rPr>
                        <a:t>Вид контроля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7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О     н а ш е й     Р о д и н е    (6 часов)</a:t>
                      </a:r>
                      <a:endParaRPr lang="ru-RU" sz="1000" kern="100" dirty="0">
                        <a:solidFill>
                          <a:schemeClr val="bg1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000" kern="100" dirty="0">
                        <a:solidFill>
                          <a:schemeClr val="bg1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3.09.18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Стихотворения о Родине.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Ф.Савинов. «Родина»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Учебник с. 4-5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Комбинированный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Индиви­</a:t>
                      </a: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дуаль­ный, фрон­</a:t>
                      </a: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тальный </a:t>
                      </a:r>
                      <a:r>
                        <a:rPr lang="ru-RU" sz="1200" kern="100" spc="-70">
                          <a:latin typeface="Times New Roman"/>
                          <a:ea typeface="Arial Unicode MS"/>
                          <a:cs typeface="Times New Roman"/>
                        </a:rPr>
                        <a:t>опросы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000" kern="100" dirty="0">
                        <a:solidFill>
                          <a:schemeClr val="bg1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5.09.18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Стихотворения о Родине.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И. Никитин «Русь» (в сокращении).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Учебник с. 6-7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Комбинированный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Индиви­</a:t>
                      </a: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дуаль­ный, фрон­</a:t>
                      </a: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тальный </a:t>
                      </a:r>
                      <a:r>
                        <a:rPr lang="ru-RU" sz="1200" kern="100" spc="-70">
                          <a:latin typeface="Times New Roman"/>
                          <a:ea typeface="Arial Unicode MS"/>
                          <a:cs typeface="Times New Roman"/>
                        </a:rPr>
                        <a:t>опросы, </a:t>
                      </a: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взаимо­</a:t>
                      </a:r>
                      <a:r>
                        <a:rPr lang="ru-RU" sz="1200" kern="100" spc="-70">
                          <a:latin typeface="Times New Roman"/>
                          <a:ea typeface="Arial Unicode MS"/>
                          <a:cs typeface="Times New Roman"/>
                        </a:rPr>
                        <a:t>проверка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000" kern="100" dirty="0">
                        <a:solidFill>
                          <a:schemeClr val="bg1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6.09.18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Рассказы о Родине.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С. Романовский. «Русь»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Учебник с.8-9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Комбинированный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Индиви­</a:t>
                      </a: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дуаль­ный, фрон­</a:t>
                      </a:r>
                      <a:r>
                        <a:rPr lang="ru-RU" sz="1200" kern="100" spc="-65">
                          <a:latin typeface="Times New Roman"/>
                          <a:ea typeface="Arial Unicode MS"/>
                          <a:cs typeface="Times New Roman"/>
                        </a:rPr>
                        <a:t>тальный </a:t>
                      </a:r>
                      <a:r>
                        <a:rPr lang="ru-RU" sz="1200" kern="100" spc="-70">
                          <a:latin typeface="Times New Roman"/>
                          <a:ea typeface="Arial Unicode MS"/>
                          <a:cs typeface="Times New Roman"/>
                        </a:rPr>
                        <a:t>опросы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000" kern="100" dirty="0">
                        <a:solidFill>
                          <a:schemeClr val="bg1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7.09.18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Произведения о родине.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С. Романовский. «Слово о Русской земле» 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Учебник с.10-14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rial Unicode MS"/>
                          <a:cs typeface="Times New Roman"/>
                        </a:rPr>
                        <a:t>Комбинированный</a:t>
                      </a:r>
                      <a:endParaRPr lang="ru-RU" sz="1000" kern="10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 spc="-65" dirty="0">
                          <a:latin typeface="Times New Roman"/>
                          <a:ea typeface="Arial Unicode MS"/>
                          <a:cs typeface="Times New Roman"/>
                        </a:rPr>
                        <a:t>Индиви­</a:t>
                      </a:r>
                      <a:r>
                        <a:rPr lang="ru-RU" sz="1200" kern="100" dirty="0">
                          <a:latin typeface="Times New Roman"/>
                          <a:ea typeface="Arial Unicode MS"/>
                          <a:cs typeface="Times New Roman"/>
                        </a:rPr>
                        <a:t>дуаль­ный, фрон­</a:t>
                      </a:r>
                      <a:r>
                        <a:rPr lang="ru-RU" sz="1200" kern="100" spc="-65" dirty="0">
                          <a:latin typeface="Times New Roman"/>
                          <a:ea typeface="Arial Unicode MS"/>
                          <a:cs typeface="Times New Roman"/>
                        </a:rPr>
                        <a:t>тальный </a:t>
                      </a:r>
                      <a:r>
                        <a:rPr lang="ru-RU" sz="1200" kern="100" spc="-70" dirty="0">
                          <a:latin typeface="Times New Roman"/>
                          <a:ea typeface="Arial Unicode MS"/>
                          <a:cs typeface="Times New Roman"/>
                        </a:rPr>
                        <a:t>опросы иллюст­</a:t>
                      </a:r>
                      <a:r>
                        <a:rPr lang="ru-RU" sz="1200" kern="100" dirty="0">
                          <a:latin typeface="Times New Roman"/>
                          <a:ea typeface="Arial Unicode MS"/>
                          <a:cs typeface="Times New Roman"/>
                        </a:rPr>
                        <a:t>рирова­</a:t>
                      </a:r>
                      <a:r>
                        <a:rPr lang="ru-RU" sz="1200" kern="100" spc="-55" dirty="0">
                          <a:latin typeface="Times New Roman"/>
                          <a:ea typeface="Arial Unicode MS"/>
                          <a:cs typeface="Times New Roman"/>
                        </a:rPr>
                        <a:t>ние</a:t>
                      </a:r>
                      <a:endParaRPr lang="ru-RU" sz="1000" kern="100" dirty="0"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4460" y="29815"/>
            <a:ext cx="1399540" cy="10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7865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6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6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6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67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Порядок рассмотрения и утверждения рабочей программы.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Рабочая программа рассматривается на заседании методического совета на предмет соответствия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требованиям   ФГОС НО  образования, а также требованиям к структуре и содержанию рабочей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программы.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   Рабочая программа получает экспертное заключение (согласование) у заместителя директора по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УВР на предмет соответствия  учебному плану, требованиям  ФКГСОО и ФГОС общего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образования, соответствие выбора учебников и учебных пособий, утвержденному федеральному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перечню учебников. Допускается проведение экспертизы с привлечением внешних экспертов.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  При несоответствии рабочей программы установленным данным Положением требованиям,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руководитель ОУ накладывает резолюцию о необходимости доработки с указанием конкретного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срока исполнения.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   Рабочая программа утверждается ежегодно до 1 сентября включительно приказом директора ОУ.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Все изменения, дополнения, вносимые педагогом в рабочую программу в течение учебного года,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должны быть согласованы и утверждены в соответствии с процедурой (на титульном листе 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делается соответствующая запись о дате внесения изменений).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   Администрация ОУ осуществляет контроль реализации рабочих программ в соответствии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 планом работы.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   Приступая к составлению Рабочей программы, необходимо изучить ФГОС НОО, Программу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УМК, по которому планируете работать, познакомиться с классом. Желаю успехов всем!</a:t>
            </a:r>
          </a:p>
          <a:p>
            <a:pPr marL="0" marR="0" lvl="0" indent="366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75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446449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555788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Удачи вам, дорогие коллеги!</a:t>
            </a:r>
            <a:endParaRPr lang="ru-RU" sz="24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4098" name="Picture 2" descr="C:\Users\Учитель\Documents\С Компьютера\Documents\Подкаталог\Мои рисунки\Анимация\AG00020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1631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G:\Картинки и анимашки\Картинки\Книги\book0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786313"/>
            <a:ext cx="20002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95536" y="1052736"/>
            <a:ext cx="835292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программа разрабатывается для: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обеспечения конституционного права граждан Российской Федерации на получение качественного общего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обеспечения достижения обучающимися результатов обучения в соответствии с федеральным государственным образовательным стандартом;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повышения профессионального мастерства педагогов.</a:t>
            </a:r>
          </a:p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" name="Picture 4" descr="G:\Картинки и анимашки\Картинки\Книги\book0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20002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11560" y="948690"/>
            <a:ext cx="748883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рабочей программы:</a:t>
            </a:r>
          </a:p>
          <a:p>
            <a:pPr>
              <a:buFontTx/>
              <a:buChar char="-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планирование, организация, коррекция учебного процесса и управление учебным процессом по изучению конкретной дисциплины.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рабочей программы: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определение основных методических подходов и последовательности изучения учебной дисциплины с учётом особенностей учебного процесса и контингента обучающихся в текущем учебном году.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543800" cy="528641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800" b="1" i="1" dirty="0" smtClean="0"/>
              <a:t>             </a:t>
            </a:r>
            <a:r>
              <a:rPr lang="ru-RU" sz="3800" b="1" dirty="0" smtClean="0">
                <a:solidFill>
                  <a:srgbClr val="C00000"/>
                </a:solidFill>
              </a:rPr>
              <a:t>Что значит составить рабочую     учебную программу по предмету?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900" b="1" i="1" dirty="0" smtClean="0">
              <a:solidFill>
                <a:srgbClr val="C00000"/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b="1" i="1" dirty="0" smtClean="0"/>
              <a:t> Это значит переработать и модифицировать существующие  примерные программы, с этой целью:</a:t>
            </a:r>
            <a:endParaRPr lang="ru-RU" sz="2900" b="1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900" i="1" dirty="0" smtClean="0"/>
              <a:t>сравнить содержание примерных программ и содержание ФГОС;</a:t>
            </a:r>
            <a:endParaRPr lang="ru-RU" sz="29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900" i="1" dirty="0" smtClean="0"/>
              <a:t>сравнить содержание авторских программ с содержанием Примерных программ и содержанием ФГОС;</a:t>
            </a:r>
            <a:endParaRPr lang="ru-RU" sz="29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900" i="1" dirty="0" smtClean="0"/>
              <a:t>выявить расхождения, зафиксировать их;</a:t>
            </a:r>
            <a:endParaRPr lang="ru-RU" sz="29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900" i="1" dirty="0" smtClean="0"/>
              <a:t>добавить на ваше усмотрение собственные разделы или расширить тот или иной раздел, включив в него дополнительные дидактические единицы;</a:t>
            </a:r>
            <a:endParaRPr lang="ru-RU" sz="29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900" i="1" dirty="0" smtClean="0"/>
              <a:t>перераспределить часы на темы и разделы - составить рабочую программу согласно структуре.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7560840" cy="40011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Требования к </a:t>
            </a:r>
            <a:r>
              <a:rPr lang="ru-RU" sz="2000" b="1" dirty="0" smtClean="0">
                <a:solidFill>
                  <a:srgbClr val="C00000"/>
                </a:solidFill>
              </a:rPr>
              <a:t>рабочей программе  </a:t>
            </a:r>
            <a:r>
              <a:rPr lang="ru-RU" sz="2000" b="1" dirty="0">
                <a:solidFill>
                  <a:srgbClr val="C00000"/>
                </a:solidFill>
              </a:rPr>
              <a:t>в рамках реализации </a:t>
            </a:r>
            <a:r>
              <a:rPr lang="ru-RU" sz="2000" b="1" dirty="0" smtClean="0">
                <a:solidFill>
                  <a:srgbClr val="C00000"/>
                </a:solidFill>
              </a:rPr>
              <a:t>ФГОС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10303"/>
            <a:ext cx="855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Рабочие программы по предметам входят в пакет документов школы, создаваемых в рамках реализации </a:t>
            </a:r>
            <a:r>
              <a:rPr lang="ru-RU" b="1" dirty="0" smtClean="0">
                <a:solidFill>
                  <a:srgbClr val="002060"/>
                </a:solidFill>
              </a:rPr>
              <a:t>ФГОС и </a:t>
            </a:r>
            <a:r>
              <a:rPr lang="ru-RU" b="1" dirty="0">
                <a:solidFill>
                  <a:srgbClr val="002060"/>
                </a:solidFill>
              </a:rPr>
              <a:t>являются составной частью основной образовательной </a:t>
            </a:r>
            <a:r>
              <a:rPr lang="ru-RU" b="1" dirty="0" smtClean="0">
                <a:solidFill>
                  <a:srgbClr val="002060"/>
                </a:solidFill>
              </a:rPr>
              <a:t>программы.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6912768" cy="344709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Рабочая программа формируется на основе: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принятой основной образовательной программы школы,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учебного плана </a:t>
            </a:r>
            <a:r>
              <a:rPr lang="ru-RU" sz="2000" b="1" dirty="0" smtClean="0">
                <a:solidFill>
                  <a:srgbClr val="002060"/>
                </a:solidFill>
              </a:rPr>
              <a:t>школы,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примерных программ учебных курсов, предметов, дисциплин (модулей), рекомендованных Министерством образования и науки Российской Федерации, а также авторских программ с учетом целей и задач основной образовательной программы </a:t>
            </a:r>
            <a:r>
              <a:rPr lang="ru-RU" sz="2000" b="1" dirty="0" smtClean="0">
                <a:solidFill>
                  <a:srgbClr val="002060"/>
                </a:solidFill>
              </a:rPr>
              <a:t>школы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соответствующего </a:t>
            </a:r>
            <a:r>
              <a:rPr lang="ru-RU" sz="2000" b="1" dirty="0">
                <a:solidFill>
                  <a:srgbClr val="002060"/>
                </a:solidFill>
              </a:rPr>
              <a:t>ей учебно-методического комплекта</a:t>
            </a:r>
          </a:p>
        </p:txBody>
      </p:sp>
    </p:spTree>
    <p:extLst>
      <p:ext uri="{BB962C8B-B14F-4D97-AF65-F5344CB8AC3E}">
        <p14:creationId xmlns:p14="http://schemas.microsoft.com/office/powerpoint/2010/main" val="2949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97839"/>
            <a:ext cx="8844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Рабочая </a:t>
            </a:r>
            <a:r>
              <a:rPr lang="ru-RU" sz="2400" b="1" dirty="0">
                <a:solidFill>
                  <a:srgbClr val="002060"/>
                </a:solidFill>
              </a:rPr>
              <a:t>программа учителя является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авторским документом, отражающим не только требования Стандарта, но также и особенности их </a:t>
            </a:r>
            <a:r>
              <a:rPr lang="ru-RU" sz="2400" b="1" dirty="0" smtClean="0">
                <a:solidFill>
                  <a:srgbClr val="002060"/>
                </a:solidFill>
              </a:rPr>
              <a:t>реализации: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содержание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методические подходы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сроки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порядок изучения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6840760" cy="830997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Ценностно-смысловое значение рабочей программы учителя по учебному предмету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491880" y="3649092"/>
            <a:ext cx="648072" cy="20882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139952" y="3236429"/>
            <a:ext cx="4608512" cy="2913557"/>
          </a:xfrm>
          <a:prstGeom prst="left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342900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которые намечены </a:t>
            </a:r>
            <a:r>
              <a:rPr lang="ru-RU" b="1" dirty="0">
                <a:solidFill>
                  <a:schemeClr val="bg1"/>
                </a:solidFill>
              </a:rPr>
              <a:t>учителем с учетом конкретных условий, возможностей, особенностей учащихся, учителя, образовательного учреждения, социума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35423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Как и программы по учебным предметам в составе </a:t>
            </a:r>
            <a:r>
              <a:rPr lang="ru-RU" sz="2000" b="1" dirty="0" smtClean="0">
                <a:solidFill>
                  <a:srgbClr val="002060"/>
                </a:solidFill>
              </a:rPr>
              <a:t>образовательной </a:t>
            </a:r>
            <a:r>
              <a:rPr lang="ru-RU" sz="2000" b="1" dirty="0">
                <a:solidFill>
                  <a:srgbClr val="002060"/>
                </a:solidFill>
              </a:rPr>
              <a:t>программы школы, рабочие программы </a:t>
            </a:r>
            <a:r>
              <a:rPr lang="ru-RU" sz="2000" b="1" dirty="0" smtClean="0">
                <a:solidFill>
                  <a:srgbClr val="002060"/>
                </a:solidFill>
              </a:rPr>
              <a:t>выполняют                 </a:t>
            </a:r>
            <a:r>
              <a:rPr lang="ru-RU" sz="2000" b="1" u="sng" dirty="0" smtClean="0">
                <a:solidFill>
                  <a:srgbClr val="C00000"/>
                </a:solidFill>
              </a:rPr>
              <a:t>три </a:t>
            </a:r>
            <a:r>
              <a:rPr lang="ru-RU" sz="2000" b="1" u="sng" dirty="0">
                <a:solidFill>
                  <a:srgbClr val="C00000"/>
                </a:solidFill>
              </a:rPr>
              <a:t>основные функции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: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9488" y="554642"/>
            <a:ext cx="4608512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Функции рабочей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1064359" y="2079832"/>
            <a:ext cx="1944216" cy="1512168"/>
          </a:xfrm>
          <a:prstGeom prst="upArrowCallou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нормативную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3581636" y="2087116"/>
            <a:ext cx="1944216" cy="1504884"/>
          </a:xfrm>
          <a:prstGeom prst="upArrowCallout">
            <a:avLst/>
          </a:prstGeom>
          <a:solidFill>
            <a:srgbClr val="99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информационно-методическую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308094" y="1916833"/>
            <a:ext cx="1944216" cy="167516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организационно-планирующую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726" y="3861048"/>
            <a:ext cx="2067481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Нормативная функция определяет обязательность реализации содержания программы в полном объеме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8956" y="3738929"/>
            <a:ext cx="2142492" cy="267765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Организационно-планирующая функция </a:t>
            </a:r>
            <a:r>
              <a:rPr lang="ru-RU" sz="1200" b="1" dirty="0" smtClean="0">
                <a:solidFill>
                  <a:srgbClr val="002060"/>
                </a:solidFill>
              </a:rPr>
              <a:t>предусматривает </a:t>
            </a:r>
            <a:r>
              <a:rPr lang="ru-RU" sz="1200" b="1" dirty="0">
                <a:solidFill>
                  <a:srgbClr val="002060"/>
                </a:solidFill>
              </a:rPr>
              <a:t>выделение этапов обучения, структурирование учебного материала, определение его количественных и качественных характеристик на каждом из этапов, в том числе для содержательного наполнения промежуточной аттестации учащихся.</a:t>
            </a:r>
          </a:p>
          <a:p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6494" y="3691337"/>
            <a:ext cx="2214500" cy="2677656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200" dirty="0"/>
              <a:t>Информационно-методическая функция позволяет всем участникам образовательного процесса получить представление о целях, планируемых результатах, </a:t>
            </a:r>
            <a:r>
              <a:rPr lang="ru-RU" sz="1200" dirty="0" smtClean="0"/>
              <a:t>содержании</a:t>
            </a:r>
            <a:r>
              <a:rPr lang="ru-RU" sz="1200" dirty="0"/>
              <a:t>, последовательности изучения материала, а также путях достижения планируемых результатов </a:t>
            </a:r>
            <a:r>
              <a:rPr lang="ru-RU" sz="1200" dirty="0" smtClean="0"/>
              <a:t>освоения </a:t>
            </a:r>
            <a:r>
              <a:rPr lang="ru-RU" sz="1200" dirty="0"/>
              <a:t>образовательной программы учащимися </a:t>
            </a:r>
            <a:r>
              <a:rPr lang="ru-RU" sz="1200" dirty="0" smtClean="0"/>
              <a:t>средствами </a:t>
            </a:r>
            <a:r>
              <a:rPr lang="ru-RU" sz="1200" dirty="0"/>
              <a:t>данного учебного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39105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048672" cy="461665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Требования к рабочей программе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626" y="789983"/>
            <a:ext cx="7776864" cy="2893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наличие признаков нормативного документа;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учет основных положений образовательной </a:t>
            </a:r>
            <a:r>
              <a:rPr lang="ru-RU" b="1" dirty="0" smtClean="0">
                <a:solidFill>
                  <a:srgbClr val="002060"/>
                </a:solidFill>
              </a:rPr>
              <a:t>программы школы;</a:t>
            </a:r>
            <a:endParaRPr lang="ru-RU" b="1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системность и целостность содержания </a:t>
            </a:r>
            <a:r>
              <a:rPr lang="ru-RU" b="1" dirty="0" smtClean="0">
                <a:solidFill>
                  <a:srgbClr val="002060"/>
                </a:solidFill>
              </a:rPr>
              <a:t>образования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последовательность расположения и </a:t>
            </a:r>
            <a:r>
              <a:rPr lang="ru-RU" b="1" dirty="0" smtClean="0">
                <a:solidFill>
                  <a:srgbClr val="002060"/>
                </a:solidFill>
              </a:rPr>
              <a:t>взаимосвязь </a:t>
            </a:r>
            <a:r>
              <a:rPr lang="ru-RU" b="1" dirty="0">
                <a:solidFill>
                  <a:srgbClr val="002060"/>
                </a:solidFill>
              </a:rPr>
              <a:t>всех элементов содержания курса;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учет логических взаимосвязей с другими </a:t>
            </a:r>
            <a:r>
              <a:rPr lang="ru-RU" b="1" dirty="0" smtClean="0">
                <a:solidFill>
                  <a:srgbClr val="002060"/>
                </a:solidFill>
              </a:rPr>
              <a:t>предметами </a:t>
            </a:r>
            <a:r>
              <a:rPr lang="ru-RU" b="1" dirty="0">
                <a:solidFill>
                  <a:srgbClr val="002060"/>
                </a:solidFill>
              </a:rPr>
              <a:t>учебного плана школы;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конкретность и однозначность представления элементов содержания образования;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</a:rPr>
              <a:t>определение планируемых результатов реализации программы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3748" y="3683083"/>
            <a:ext cx="4248472" cy="29862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2540" y="260648"/>
            <a:ext cx="1399540" cy="10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655</TotalTime>
  <Words>1891</Words>
  <Application>Microsoft Office PowerPoint</Application>
  <PresentationFormat>Экран (4:3)</PresentationFormat>
  <Paragraphs>211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 Особенности разработки и реализации рабочих программ по предметам учебного плана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Особенности разработки и реализации рабочих программ по предметам учебного плана</dc:title>
  <dc:creator>Учитель</dc:creator>
  <cp:lastModifiedBy>qwer</cp:lastModifiedBy>
  <cp:revision>62</cp:revision>
  <dcterms:created xsi:type="dcterms:W3CDTF">2015-04-08T14:57:22Z</dcterms:created>
  <dcterms:modified xsi:type="dcterms:W3CDTF">2019-01-24T09:12:36Z</dcterms:modified>
</cp:coreProperties>
</file>