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821" r:id="rId2"/>
    <p:sldMasterId id="2147483835" r:id="rId3"/>
    <p:sldMasterId id="2147483863" r:id="rId4"/>
    <p:sldMasterId id="2147483877" r:id="rId5"/>
    <p:sldMasterId id="2147484045" r:id="rId6"/>
  </p:sldMasterIdLst>
  <p:notesMasterIdLst>
    <p:notesMasterId r:id="rId30"/>
  </p:notesMasterIdLst>
  <p:sldIdLst>
    <p:sldId id="256" r:id="rId7"/>
    <p:sldId id="283" r:id="rId8"/>
    <p:sldId id="285" r:id="rId9"/>
    <p:sldId id="286" r:id="rId10"/>
    <p:sldId id="289" r:id="rId11"/>
    <p:sldId id="288" r:id="rId12"/>
    <p:sldId id="287" r:id="rId13"/>
    <p:sldId id="371" r:id="rId14"/>
    <p:sldId id="358" r:id="rId15"/>
    <p:sldId id="369" r:id="rId16"/>
    <p:sldId id="359" r:id="rId17"/>
    <p:sldId id="360" r:id="rId18"/>
    <p:sldId id="346" r:id="rId19"/>
    <p:sldId id="347" r:id="rId20"/>
    <p:sldId id="362" r:id="rId21"/>
    <p:sldId id="363" r:id="rId22"/>
    <p:sldId id="364" r:id="rId23"/>
    <p:sldId id="365" r:id="rId24"/>
    <p:sldId id="367" r:id="rId25"/>
    <p:sldId id="368" r:id="rId26"/>
    <p:sldId id="344" r:id="rId27"/>
    <p:sldId id="345" r:id="rId28"/>
    <p:sldId id="35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000099"/>
    <a:srgbClr val="FC7E30"/>
    <a:srgbClr val="3333CC"/>
    <a:srgbClr val="FFCC99"/>
    <a:srgbClr val="FFFFCC"/>
    <a:srgbClr val="66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07839992223194E-2"/>
          <c:y val="0.11797268338251994"/>
          <c:w val="0.94804401185962861"/>
          <c:h val="0.73471789318648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учебные предметы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2015-2016 уч.г</c:v>
                </c:pt>
                <c:pt idx="1">
                  <c:v>2016-2017 уч.г</c:v>
                </c:pt>
                <c:pt idx="2">
                  <c:v>2017-2018 уч.г</c:v>
                </c:pt>
                <c:pt idx="3">
                  <c:v>2018-2019 уч.г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24.3</c:v>
                </c:pt>
                <c:pt idx="1">
                  <c:v>32.5</c:v>
                </c:pt>
                <c:pt idx="2">
                  <c:v>43.5</c:v>
                </c:pt>
                <c:pt idx="3">
                  <c:v>54.5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воспитательные мероприятия ЦВР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2015-2016 уч.г</c:v>
                </c:pt>
                <c:pt idx="1">
                  <c:v>2016-2017 уч.г</c:v>
                </c:pt>
                <c:pt idx="2">
                  <c:v>2017-2018 уч.г</c:v>
                </c:pt>
                <c:pt idx="3">
                  <c:v>2018-2019 уч.г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32.4</c:v>
                </c:pt>
                <c:pt idx="1">
                  <c:v>44.4</c:v>
                </c:pt>
                <c:pt idx="2">
                  <c:v>51.8</c:v>
                </c:pt>
                <c:pt idx="3">
                  <c:v>62.8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Спортивные соревнования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2015-2016 уч.г</c:v>
                </c:pt>
                <c:pt idx="1">
                  <c:v>2016-2017 уч.г</c:v>
                </c:pt>
                <c:pt idx="2">
                  <c:v>2017-2018 уч.г</c:v>
                </c:pt>
                <c:pt idx="3">
                  <c:v>2018-2019 уч.г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</c:v>
                </c:pt>
                <c:pt idx="1">
                  <c:v>42</c:v>
                </c:pt>
                <c:pt idx="2">
                  <c:v>52</c:v>
                </c:pt>
                <c:pt idx="3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19296"/>
        <c:axId val="69119856"/>
      </c:barChart>
      <c:catAx>
        <c:axId val="6911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119856"/>
        <c:crosses val="autoZero"/>
        <c:auto val="1"/>
        <c:lblAlgn val="ctr"/>
        <c:lblOffset val="100"/>
        <c:noMultiLvlLbl val="0"/>
      </c:catAx>
      <c:valAx>
        <c:axId val="6911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11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F62AB-251B-4E34-B29A-89D90D2EAD2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9F438-723B-47A0-BAAD-CAD40C7AA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7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F438-723B-47A0-BAAD-CAD40C7AA2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4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A867B-FF4B-49C3-975B-814D9B6EA58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0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DE8439-01B2-4377-AC53-CDFEFCEF84D2}" type="slidenum">
              <a:rPr lang="ru-RU" altLang="ru-RU">
                <a:solidFill>
                  <a:prstClr val="black"/>
                </a:solidFill>
              </a:rPr>
              <a:pPr eaLnBrk="1" hangingPunct="1"/>
              <a:t>23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0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5962-82EC-4F5D-B521-D10786585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F752-E849-4CF5-B8CF-6022A476FA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7434-F52D-4161-A1B4-5EA4217E73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4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2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44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94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2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5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61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9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CDC8-B4A7-43D0-B710-093262405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86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1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25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14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90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94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35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9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0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5ACD-D5A4-42DA-A17A-009AA901BB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55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90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25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20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52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44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51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36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50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6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1EE1-0FF2-44B7-BC24-49D6FA072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79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91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24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44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67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6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23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34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2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6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F4FD-73F0-4A20-A7B2-4BEAF720C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275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27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15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88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28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01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29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63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61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6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DD64-55BC-45F8-ADB5-13A66822E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47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94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2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1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179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50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89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8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79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9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3E97-D587-45B4-884B-2A54F49F8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0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60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287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838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175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93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894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00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01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9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6BEFB-FB8B-40F1-95D6-DFE3854D04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767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067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B5AE-4259-4844-B558-696A91C36F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A6C4BB5-8584-4278-91F9-09E45D0EF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8" r:id="rId9"/>
    <p:sldLayoutId id="2147483704" r:id="rId10"/>
    <p:sldLayoutId id="2147483705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14.12.2018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45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14.12.2018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646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14.12.2018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077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14.12.2018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8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14.12.2018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328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3894" r:id="rId14"/>
    <p:sldLayoutId id="2147483895" r:id="rId15"/>
    <p:sldLayoutId id="2147483908" r:id="rId16"/>
    <p:sldLayoutId id="2147483909" r:id="rId17"/>
    <p:sldLayoutId id="2147484062" r:id="rId18"/>
    <p:sldLayoutId id="2147484063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4865091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Аверьянова Людмила Станиславовна, 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директор МБУ ДО ЦВР                                                        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Федосеева Светлана Николаевна, 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педагог -организатор  МБУ ДО ЦВР                                                              </a:t>
            </a:r>
          </a:p>
          <a:p>
            <a:pPr algn="r" eaLnBrk="0" hangingPunct="0"/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eaLnBrk="0" hangingPunct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924944"/>
            <a:ext cx="8712646" cy="1978562"/>
          </a:xfrm>
        </p:spPr>
        <p:txBody>
          <a:bodyPr>
            <a:normAutofit fontScale="85000" lnSpcReduction="10000"/>
          </a:bodyPr>
          <a:lstStyle/>
          <a:p>
            <a:pPr marR="0" algn="ctr"/>
            <a:endParaRPr lang="ru-RU" alt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algn="ctr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Проектирование и организация </a:t>
            </a:r>
            <a:b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индивидуального образовательного маршрута </a:t>
            </a:r>
            <a:b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условиях дополнительного образования»</a:t>
            </a:r>
            <a:b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alt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algn="ctr"/>
            <a:endParaRPr lang="ru-RU" alt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850" y="1411685"/>
            <a:ext cx="8640763" cy="172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endParaRPr lang="ru-RU" altLang="ru-RU" b="1" dirty="0" smtClean="0">
              <a:solidFill>
                <a:srgbClr val="FC7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b="1" dirty="0">
              <a:solidFill>
                <a:srgbClr val="FC7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FC7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Направление фестивальной площадки: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FC7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2400" b="1" dirty="0" smtClean="0">
                <a:solidFill>
                  <a:srgbClr val="FC7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«Успех каждого ребёнка».</a:t>
            </a:r>
            <a:endParaRPr lang="ru-RU" altLang="ru-RU" sz="2400" b="1" dirty="0">
              <a:solidFill>
                <a:srgbClr val="FC7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3572"/>
            <a:ext cx="8420472" cy="18733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FC7E30"/>
                </a:solidFill>
              </a:rPr>
              <a:t/>
            </a:r>
            <a:br>
              <a:rPr lang="ru-RU" altLang="ru-RU" sz="2000" b="1" dirty="0" smtClean="0">
                <a:solidFill>
                  <a:srgbClr val="FC7E30"/>
                </a:solidFill>
              </a:rPr>
            </a:br>
            <a:r>
              <a:rPr lang="ru-RU" altLang="ru-RU" sz="2000" b="1" dirty="0" smtClean="0">
                <a:solidFill>
                  <a:srgbClr val="FC7E30"/>
                </a:solidFill>
              </a:rPr>
              <a:t/>
            </a:r>
            <a:br>
              <a:rPr lang="ru-RU" altLang="ru-RU" sz="2000" b="1" dirty="0" smtClean="0">
                <a:solidFill>
                  <a:srgbClr val="FC7E30"/>
                </a:solidFill>
              </a:rPr>
            </a:br>
            <a:r>
              <a:rPr lang="ru-RU" altLang="ru-RU" sz="2000" b="1" dirty="0" smtClean="0">
                <a:solidFill>
                  <a:srgbClr val="FC7E30"/>
                </a:solidFill>
              </a:rPr>
              <a:t/>
            </a:r>
            <a:br>
              <a:rPr lang="ru-RU" altLang="ru-RU" sz="2000" b="1" dirty="0" smtClean="0">
                <a:solidFill>
                  <a:srgbClr val="FC7E30"/>
                </a:solidFill>
              </a:rPr>
            </a:br>
            <a:r>
              <a:rPr lang="ru-RU" altLang="ru-RU" sz="2000" dirty="0" smtClean="0">
                <a:solidFill>
                  <a:srgbClr val="FC7E30"/>
                </a:solidFill>
              </a:rPr>
              <a:t/>
            </a:r>
            <a:br>
              <a:rPr lang="ru-RU" altLang="ru-RU" sz="2000" dirty="0" smtClean="0">
                <a:solidFill>
                  <a:srgbClr val="FC7E30"/>
                </a:solidFill>
              </a:rPr>
            </a:br>
            <a:r>
              <a:rPr lang="ru-RU" altLang="ru-RU" sz="2000" dirty="0" smtClean="0">
                <a:solidFill>
                  <a:srgbClr val="FC7E30"/>
                </a:solidFill>
              </a:rPr>
              <a:t/>
            </a:r>
            <a:br>
              <a:rPr lang="ru-RU" altLang="ru-RU" sz="2000" dirty="0" smtClean="0">
                <a:solidFill>
                  <a:srgbClr val="FC7E30"/>
                </a:solidFill>
              </a:rPr>
            </a:br>
            <a:r>
              <a:rPr lang="ru-RU" altLang="ru-RU" sz="2000" dirty="0" smtClean="0">
                <a:solidFill>
                  <a:srgbClr val="FC7E30"/>
                </a:solidFill>
              </a:rPr>
              <a:t/>
            </a:r>
            <a:br>
              <a:rPr lang="ru-RU" altLang="ru-RU" sz="2000" dirty="0" smtClean="0">
                <a:solidFill>
                  <a:srgbClr val="FC7E30"/>
                </a:solidFill>
              </a:rPr>
            </a:br>
            <a:r>
              <a:rPr lang="ru-RU" altLang="ru-RU" sz="2700" b="1" dirty="0" smtClean="0">
                <a:solidFill>
                  <a:schemeClr val="tx1"/>
                </a:solidFill>
              </a:rPr>
              <a:t>Третья региональная педагогическая Ассамблея </a:t>
            </a:r>
            <a:r>
              <a:rPr lang="ru-RU" altLang="ru-RU" sz="2700" b="1" dirty="0" err="1" smtClean="0">
                <a:solidFill>
                  <a:schemeClr val="tx1"/>
                </a:solidFill>
              </a:rPr>
              <a:t>инноваторов</a:t>
            </a:r>
            <a:r>
              <a:rPr lang="ru-RU" altLang="ru-RU" sz="2700" b="1" dirty="0" smtClean="0">
                <a:solidFill>
                  <a:schemeClr val="tx1"/>
                </a:solidFill>
              </a:rPr>
              <a:t/>
            </a:r>
            <a:br>
              <a:rPr lang="ru-RU" altLang="ru-RU" sz="2700" b="1" dirty="0" smtClean="0">
                <a:solidFill>
                  <a:schemeClr val="tx1"/>
                </a:solidFill>
              </a:rPr>
            </a:br>
            <a:r>
              <a:rPr lang="ru-RU" altLang="ru-RU" sz="2200" dirty="0" smtClean="0">
                <a:solidFill>
                  <a:schemeClr val="tx1"/>
                </a:solidFill>
              </a:rPr>
              <a:t> «Учитель будущего в пространстве современной школы успеха каждого ребёнка. Ресурсы образовательной среды реализации Национального проекта «Образование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»</a:t>
            </a:r>
            <a:br>
              <a:rPr lang="ru-RU" altLang="ru-RU" sz="2000" b="1" dirty="0" smtClean="0">
                <a:solidFill>
                  <a:schemeClr val="tx1"/>
                </a:solidFill>
              </a:rPr>
            </a:br>
            <a:r>
              <a:rPr lang="ru-RU" altLang="ru-RU" sz="1800" b="1" dirty="0" smtClean="0">
                <a:solidFill>
                  <a:schemeClr val="tx1"/>
                </a:solidFill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</a:rPr>
            </a:br>
            <a:endParaRPr lang="ru-RU" alt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10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+mn-lt"/>
              </a:rPr>
              <a:t>     1 этап </a:t>
            </a:r>
            <a:r>
              <a:rPr lang="ru-RU" sz="1800" b="1" dirty="0">
                <a:ea typeface="Times New Roman"/>
                <a:cs typeface="Times New Roman"/>
              </a:rPr>
              <a:t>Индивидуальный образовательный маршрут обучающегося </a:t>
            </a:r>
            <a:r>
              <a:rPr lang="ru-RU" sz="1800" b="1" dirty="0" smtClean="0">
                <a:ea typeface="Times New Roman"/>
                <a:cs typeface="Times New Roman"/>
              </a:rPr>
              <a:t> Центра </a:t>
            </a:r>
            <a:r>
              <a:rPr lang="ru-RU" sz="1800" b="1" dirty="0">
                <a:ea typeface="Times New Roman"/>
                <a:cs typeface="Times New Roman"/>
              </a:rPr>
              <a:t>внешкольной работы </a:t>
            </a:r>
            <a:r>
              <a:rPr lang="ru-RU" sz="1800" b="1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b="1" dirty="0">
                <a:latin typeface="+mn-lt"/>
              </a:rPr>
              <a:t>Спиридонова Андрея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472608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/>
              <a:t>Андрей </a:t>
            </a:r>
            <a:r>
              <a:rPr lang="ru-RU" sz="4800" dirty="0"/>
              <a:t>занимается в Шолоховском Центре внешкольной работы и непосредственно в детском объединении «Настольный теннис» с 2014 года. В течение 4 лет, является незаменимым помощником в проведении массовых воспитательных мероприятий Центра. У Андрея проявляется высокий уровень </a:t>
            </a:r>
            <a:r>
              <a:rPr lang="ru-RU" sz="4800" b="1" dirty="0"/>
              <a:t>познавательных потребностей</a:t>
            </a:r>
            <a:r>
              <a:rPr lang="ru-RU" sz="4800" dirty="0"/>
              <a:t> (любознательность, стойкий ярко выраженный интерес к выбранным занятиям и видам деятельности). Он очень познавательная и активная личность, увлеченная и погруженная в предмет, где проявляет упорство и трудолюбие. Андрей	 имеет удивительную способность к концентрации внимания на проблеме и даже своего рода одержимость. Обучающийся отличается особой умственной самостоятельностью (индивидуально занимается выбранным предметом,</a:t>
            </a:r>
            <a:r>
              <a:rPr lang="ru-RU" sz="4800" b="1" dirty="0"/>
              <a:t> </a:t>
            </a:r>
            <a:r>
              <a:rPr lang="ru-RU" sz="4800" dirty="0"/>
              <a:t>работает над</a:t>
            </a:r>
            <a:r>
              <a:rPr lang="ru-RU" sz="4800" b="1" dirty="0"/>
              <a:t> </a:t>
            </a:r>
            <a:r>
              <a:rPr lang="ru-RU" sz="4800" dirty="0"/>
              <a:t>исследовательским проектом, пошагово переходит от одного этапа к другому). Он способен самостоятельно выходить на глобальное, философское осмысление сложных интеллектуальных проблем. Стремится к новым познавательным ситуациям, они его не только не пугают, а, напротив, вызывают у него чувство радости. Даже если в этой новой ситуации возникают трудности, Андрей не утрачивает к ней интереса. Такая исследовательская активность обеспечивает непроизвольное открытие мира и завершается приобретением знаний. </a:t>
            </a:r>
            <a:r>
              <a:rPr lang="ru-RU" sz="4800" b="1" dirty="0" smtClean="0"/>
              <a:t>В </a:t>
            </a:r>
            <a:r>
              <a:rPr lang="ru-RU" sz="4800" b="1" dirty="0"/>
              <a:t>учебной деятельности </a:t>
            </a:r>
            <a:r>
              <a:rPr lang="ru-RU" sz="4800" dirty="0"/>
              <a:t>Андрей ориентируются не на общее мнение, а на лично добытое знание. У него отсутствует склонность действовать, думать и поступать сообразно мнению большинства. Эта личностная характеристика помогает ему в учебной деятельности. У Андрея отмечается готовность знакомиться с различными точками зрения по интересующему его вопросу (в том числе и противоречащими друг другу) и вступать во взаимодействие с другими специалистами (педагогами дополнительного образования, учителями, консультантами и т. п.). У обучающегося отмечается высокая познавательная мотивация, целеустремленность, настойчивость и самостоятельность в деятельности, способность к  автономному самообучению как управлению собственными познавательными процессами на основе </a:t>
            </a:r>
            <a:r>
              <a:rPr lang="ru-RU" sz="4800" dirty="0" err="1"/>
              <a:t>метакогнитивных</a:t>
            </a:r>
            <a:r>
              <a:rPr lang="ru-RU" sz="4800" dirty="0"/>
              <a:t> навыков, планирование своей деятельности, систематизация и оценка полученных знаний. Высокий уровень развития сферы «могу, умею делать» все это отличает Андрея от его сверстников, </a:t>
            </a:r>
          </a:p>
          <a:p>
            <a:r>
              <a:rPr lang="ru-RU" sz="4800" dirty="0"/>
              <a:t> Андрей обладает высокой поисковой активностью. Он активно использует проблемные, эвристические, исследовательские, проектные методы. Проявляет интеллектуальную инициативу. Активно включается в профессиональное общение со специалистами, свободно использует разнообразные источники и способы получения информации</a:t>
            </a:r>
            <a:r>
              <a:rPr lang="ru-RU" sz="4800" dirty="0" smtClean="0"/>
              <a:t>.  </a:t>
            </a:r>
            <a:r>
              <a:rPr lang="ru-RU" sz="4800" dirty="0"/>
              <a:t>В </a:t>
            </a:r>
            <a:r>
              <a:rPr lang="ru-RU" sz="4800" b="1" dirty="0"/>
              <a:t>исследовательской деятельности Андрей х</a:t>
            </a:r>
            <a:r>
              <a:rPr lang="ru-RU" sz="4800" dirty="0"/>
              <a:t>арактеризуется высокой степенью инициативности </a:t>
            </a:r>
            <a:r>
              <a:rPr lang="ru-RU" sz="4800" dirty="0" smtClean="0"/>
              <a:t>исследовательской </a:t>
            </a:r>
            <a:r>
              <a:rPr lang="ru-RU" sz="4800" dirty="0"/>
              <a:t>позиции ребенка «Я хочу и могу знать о…».  Активно использует процедурные знания, или «знания о том, как…». Андрей отстаивает свои идеи и результаты творческой деятельности в ходе публичных обсуждений. В процессе обучения у обучающегося произошли существенные изменения в субъектной позиции личности на каждом из этапов исследовательской деятельности: </a:t>
            </a:r>
            <a:r>
              <a:rPr lang="ru-RU" sz="4800" dirty="0" smtClean="0"/>
              <a:t>мне </a:t>
            </a:r>
            <a:r>
              <a:rPr lang="ru-RU" sz="4800" dirty="0"/>
              <a:t>интересно (вдумчивый  и глубокий анализ предмета познавательной деятельности, сопоставление между собой отдельных задач приводит к открытию новых способов решения</a:t>
            </a:r>
            <a:r>
              <a:rPr lang="ru-RU" sz="4800" dirty="0" smtClean="0"/>
              <a:t>);«</a:t>
            </a:r>
            <a:r>
              <a:rPr lang="ru-RU" sz="4800" dirty="0"/>
              <a:t>я пытаюсь делать, умею узнавать новое</a:t>
            </a:r>
            <a:r>
              <a:rPr lang="ru-RU" sz="4800" dirty="0" smtClean="0"/>
              <a:t>»;</a:t>
            </a:r>
            <a:endParaRPr lang="ru-RU" sz="4800" dirty="0"/>
          </a:p>
          <a:p>
            <a:pPr lvl="0"/>
            <a:r>
              <a:rPr lang="ru-RU" sz="4800" dirty="0"/>
              <a:t>«я знаю», «я умею</a:t>
            </a:r>
            <a:r>
              <a:rPr lang="ru-RU" sz="4800" dirty="0" smtClean="0"/>
              <a:t>»; «</a:t>
            </a:r>
            <a:r>
              <a:rPr lang="ru-RU" sz="4800" dirty="0"/>
              <a:t>я аналитик</a:t>
            </a:r>
            <a:r>
              <a:rPr lang="ru-RU" sz="4800" dirty="0" smtClean="0"/>
              <a:t>»; «</a:t>
            </a:r>
            <a:r>
              <a:rPr lang="ru-RU" sz="4800" dirty="0"/>
              <a:t>я </a:t>
            </a:r>
            <a:r>
              <a:rPr lang="ru-RU" sz="4800" dirty="0" smtClean="0"/>
              <a:t>исследователь»; «</a:t>
            </a:r>
            <a:r>
              <a:rPr lang="ru-RU" sz="4800" dirty="0"/>
              <a:t>я первооткрыватель</a:t>
            </a:r>
            <a:r>
              <a:rPr lang="ru-RU" sz="4800" dirty="0" smtClean="0"/>
              <a:t>»;  «</a:t>
            </a:r>
            <a:r>
              <a:rPr lang="ru-RU" sz="4800" dirty="0"/>
              <a:t>я хочу понять</a:t>
            </a:r>
            <a:r>
              <a:rPr lang="ru-RU" sz="4800" dirty="0" smtClean="0"/>
              <a:t>»; «</a:t>
            </a:r>
            <a:r>
              <a:rPr lang="ru-RU" sz="4800" dirty="0"/>
              <a:t>я автор</a:t>
            </a:r>
            <a:r>
              <a:rPr lang="ru-RU" sz="4800" dirty="0" smtClean="0"/>
              <a:t>». В </a:t>
            </a:r>
            <a:r>
              <a:rPr lang="ru-RU" sz="4800" dirty="0"/>
              <a:t>результате Андрей порождает новое знание, что говорит о его творческом потенциале. </a:t>
            </a:r>
            <a:r>
              <a:rPr lang="ru-RU" sz="4800" b="1" dirty="0" smtClean="0"/>
              <a:t>Ценностно-смысловое </a:t>
            </a:r>
            <a:r>
              <a:rPr lang="ru-RU" sz="4800" b="1" dirty="0"/>
              <a:t>саморазвитие Андрея </a:t>
            </a:r>
            <a:r>
              <a:rPr lang="ru-RU" sz="4800" dirty="0"/>
              <a:t>связано с развитием внутреннего мира, его «ядра»: идеалов, смысловых образований, целей, ценностей, убеждений, взглядов, в целом мотивационной сферы, направляющей жизнедеятельность Андрея, его активность в конкретных ситуациях. Он динамично регулирует отношения человека с миром, отражая освоенность личности значимого объективного мира, что происходит благодаря процессам </a:t>
            </a:r>
            <a:r>
              <a:rPr lang="ru-RU" sz="4800" dirty="0" err="1"/>
              <a:t>смыслообразования</a:t>
            </a:r>
            <a:r>
              <a:rPr lang="ru-RU" sz="4800" dirty="0"/>
              <a:t>, </a:t>
            </a:r>
            <a:r>
              <a:rPr lang="ru-RU" sz="4800" dirty="0" err="1"/>
              <a:t>смыслоосознания</a:t>
            </a:r>
            <a:r>
              <a:rPr lang="ru-RU" sz="4800" dirty="0"/>
              <a:t> и </a:t>
            </a:r>
            <a:r>
              <a:rPr lang="ru-RU" sz="4800" dirty="0" err="1"/>
              <a:t>смыслостроительства</a:t>
            </a:r>
            <a:r>
              <a:rPr lang="ru-RU" sz="4800" dirty="0"/>
              <a:t>. </a:t>
            </a:r>
          </a:p>
          <a:p>
            <a:r>
              <a:rPr lang="ru-RU" sz="4800" dirty="0"/>
              <a:t>Многогранность интересов, </a:t>
            </a:r>
            <a:r>
              <a:rPr lang="ru-RU" sz="4800" dirty="0" smtClean="0"/>
              <a:t>позволяют </a:t>
            </a:r>
            <a:r>
              <a:rPr lang="ru-RU" sz="4800" dirty="0"/>
              <a:t>характеризовать одаренность Андрея как </a:t>
            </a:r>
            <a:r>
              <a:rPr lang="ru-RU" sz="4800" b="1" dirty="0"/>
              <a:t>общую одаренность</a:t>
            </a:r>
            <a:r>
              <a:rPr lang="ru-RU" sz="4800" dirty="0"/>
              <a:t>.</a:t>
            </a:r>
          </a:p>
          <a:p>
            <a:r>
              <a:rPr lang="ru-RU" sz="4800" dirty="0"/>
              <a:t> 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989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004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1400" dirty="0" smtClean="0">
                <a:solidFill>
                  <a:srgbClr val="C0504D">
                    <a:lumMod val="50000"/>
                  </a:srgbClr>
                </a:solidFill>
                <a:ea typeface="Times New Roman"/>
                <a:cs typeface="Times New Roman"/>
              </a:rPr>
              <a:t> </a:t>
            </a:r>
            <a:br>
              <a:rPr lang="ru-RU" sz="1400" dirty="0" smtClean="0">
                <a:solidFill>
                  <a:srgbClr val="C0504D">
                    <a:lumMod val="50000"/>
                  </a:srgbClr>
                </a:solidFill>
                <a:ea typeface="Times New Roman"/>
                <a:cs typeface="Times New Roman"/>
              </a:rPr>
            </a:br>
            <a:r>
              <a:rPr lang="ru-RU" sz="1600" b="1" dirty="0" smtClean="0"/>
              <a:t>2этап – диагностический.</a:t>
            </a:r>
            <a:br>
              <a:rPr lang="ru-RU" sz="1600" b="1" dirty="0" smtClean="0"/>
            </a:br>
            <a:r>
              <a:rPr lang="ru-RU" sz="1400" b="1" dirty="0" smtClean="0"/>
              <a:t>Цель – углубленное психолого-педагогическое изучение ребенка, выявление его индивидуальных особенностей.</a:t>
            </a:r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srgbClr val="C0504D">
                    <a:lumMod val="50000"/>
                  </a:srgbClr>
                </a:solidFill>
                <a:ea typeface="Times New Roman"/>
                <a:cs typeface="Times New Roman"/>
              </a:rPr>
            </a:br>
            <a:r>
              <a:rPr lang="ru-RU" sz="1400" dirty="0" smtClean="0">
                <a:solidFill>
                  <a:srgbClr val="C0504D">
                    <a:lumMod val="50000"/>
                  </a:srgbClr>
                </a:solidFill>
                <a:ea typeface="Times New Roman"/>
                <a:cs typeface="Times New Roman"/>
              </a:rPr>
              <a:t/>
            </a:r>
            <a:br>
              <a:rPr lang="ru-RU" sz="1400" dirty="0" smtClean="0">
                <a:solidFill>
                  <a:srgbClr val="C0504D">
                    <a:lumMod val="50000"/>
                  </a:srgbClr>
                </a:solidFill>
                <a:ea typeface="Times New Roman"/>
                <a:cs typeface="Times New Roman"/>
              </a:rPr>
            </a:br>
            <a:r>
              <a:rPr lang="ru-RU" sz="1400" dirty="0" smtClean="0">
                <a:solidFill>
                  <a:srgbClr val="C0504D">
                    <a:lumMod val="50000"/>
                  </a:srgbClr>
                </a:solidFill>
                <a:ea typeface="Times New Roman"/>
                <a:cs typeface="Times New Roman"/>
              </a:rPr>
              <a:t/>
            </a:r>
            <a:br>
              <a:rPr lang="ru-RU" sz="1400" dirty="0" smtClean="0">
                <a:solidFill>
                  <a:srgbClr val="C0504D">
                    <a:lumMod val="50000"/>
                  </a:srgbClr>
                </a:solidFill>
                <a:ea typeface="Times New Roman"/>
                <a:cs typeface="Times New Roman"/>
              </a:rPr>
            </a:br>
            <a:endParaRPr lang="ru-RU" sz="1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755576" y="1412777"/>
          <a:ext cx="8280920" cy="5064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130"/>
                <a:gridCol w="5827550"/>
                <a:gridCol w="792088"/>
                <a:gridCol w="1368152"/>
              </a:tblGrid>
              <a:tr h="474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Использованная методика</a:t>
                      </a:r>
                      <a:endParaRPr lang="ru-RU" sz="14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Сроки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Ответственный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2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Методика «Карта одаренности» (на основе методики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Хаана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 Кафа) для оценки степени выраженности у ребенка различных видов одаренности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сентябрь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Психолог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Дополнительная общеразвивающая программа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«Настольный теннис»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сентябрь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Педагог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доп.обр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91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Методическое пособие А.В. Ефремова Акад. физвоспитания и спорта. Минск, 1996г.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«Нормирование нагрузок, направленных на развитие целевой точности технических приемов у игроков в настольный теннис высокой квалификации»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основу программы положены нормативные требования по физической и технико-тактической подготовке, современные научные методические разработки по настольному теннису отечественных и зарубежных специалистов, применяемые в практике подготовки высококвалифицированных игроков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сентябрь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Педагог доп.образования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Опросник Г.А. Карповой            « Учебная мотивация» для  определения характера и наличия   учебной мотивации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сентябрь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Кл.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руководитель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4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Методика Климова И.И.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предназначена для изучения профессиональных интересов учащихся.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сентябрь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Психолог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Федеральный Закон РФ от 04.12.2007г. № 329-ФЗ (ред. от 31.12.2014г.) «О Физической культуре и спорте в РФ»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октябрь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Педагог доп.образования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Опросник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Айзенка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Личностные особенности.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октябрь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Психолог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4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Методика изучения общей самооценки (« Психолого-педагогическая адаптация учащихся» М.Ю. Мамонтовой)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Психолог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Комплекс контрольных упражнений и тестов</a:t>
                      </a:r>
                      <a:endParaRPr lang="ru-RU" sz="1100" b="0" i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для определения уровня физической подготовленности</a:t>
                      </a:r>
                      <a:endParaRPr lang="ru-RU" sz="1100" b="0" i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(быстроты, выносливости, скоростной силы, силы, гибкости) </a:t>
                      </a:r>
                      <a:endParaRPr lang="ru-RU" sz="1100" b="0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сентябрь-май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Педагог </a:t>
                      </a:r>
                      <a:r>
                        <a:rPr lang="ru-RU" sz="1100" b="0" i="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доп.образования</a:t>
                      </a:r>
                      <a:endParaRPr lang="ru-RU" sz="1100" b="0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9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45861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3 этап Определение целей и </a:t>
            </a:r>
            <a:r>
              <a:rPr lang="ru-RU" sz="1800" b="1" dirty="0" smtClean="0"/>
              <a:t>задач</a:t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600" b="1" dirty="0"/>
              <a:t>Цель:</a:t>
            </a:r>
            <a:r>
              <a:rPr lang="ru-RU" sz="1600" dirty="0"/>
              <a:t> сформировать благоприятные условия обучения и создать психологическую комфортную обстановку в Центре внешкольной работы, школе для успешного развития индивидуальности ребёнка. Индивидуальный план развития обучающегося является не только современной эффективной формой оценивания, но и помогает решать важные педагогические </a:t>
            </a:r>
            <a:br>
              <a:rPr lang="ru-RU" sz="1600" dirty="0"/>
            </a:br>
            <a:r>
              <a:rPr lang="ru-RU" sz="1600" b="1" dirty="0" smtClean="0"/>
              <a:t>задачи</a:t>
            </a:r>
            <a:r>
              <a:rPr lang="ru-RU" sz="1600" b="1" dirty="0"/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поддерживать высокую учебную мотивацию школьников;</a:t>
            </a:r>
            <a:br>
              <a:rPr lang="ru-RU" sz="1600" dirty="0"/>
            </a:br>
            <a:r>
              <a:rPr lang="ru-RU" sz="1600" dirty="0"/>
              <a:t>поощрять их активность и самостоятельность, расширять возможности обучения и самообучения;</a:t>
            </a:r>
            <a:br>
              <a:rPr lang="ru-RU" sz="1600" dirty="0"/>
            </a:br>
            <a:r>
              <a:rPr lang="ru-RU" sz="1600" dirty="0"/>
              <a:t>развивать навыки рефлексивной и оценочной деятельности учащихся;</a:t>
            </a:r>
            <a:br>
              <a:rPr lang="ru-RU" sz="1600" dirty="0"/>
            </a:br>
            <a:r>
              <a:rPr lang="ru-RU" sz="1600" dirty="0"/>
              <a:t>формировать умение учиться - ставить цели, планировать и организовывать собственную деятельность;</a:t>
            </a:r>
            <a:br>
              <a:rPr lang="ru-RU" sz="1600" dirty="0"/>
            </a:br>
            <a:r>
              <a:rPr lang="ru-RU" sz="1600" dirty="0"/>
              <a:t>содействовать индивидуализации воспитания и образования школьников;</a:t>
            </a:r>
            <a:br>
              <a:rPr lang="ru-RU" sz="1600" dirty="0"/>
            </a:br>
            <a:r>
              <a:rPr lang="ru-RU" sz="1600" dirty="0"/>
              <a:t>закладывать дополнительные предпосылки и возможности для успешной социализации.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5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этап Составление ИОМ </a:t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1раздел.Прогнозирование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индивидуальный учебный план – </a:t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выбираю предметы для изучения»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678302"/>
              </p:ext>
            </p:extLst>
          </p:nvPr>
        </p:nvGraphicFramePr>
        <p:xfrm>
          <a:off x="899592" y="764704"/>
          <a:ext cx="8064895" cy="5948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7"/>
                <a:gridCol w="2144960"/>
                <a:gridCol w="1569527"/>
                <a:gridCol w="247820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Причина выбора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работы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Ожидаемые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Воспитательная система Центра внешкольной работы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Участие и проведение массовых мероприятий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Индивидуальные и дистанционные консультации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Показательные мероприятия районного и муниципального уровней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Детское объединений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«Настольный теннис»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Участие в городских и областных олимпиадах, соревнованиях, конкурсах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Индивидуальные и дистанционные консультации.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Результативные показатели в городских и областных олимпиадах, соревнованиях, конкурсах.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9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Участие в городских и областных олимпиадах, соревнованиях, конкурсах.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и дистанционные консультации.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Результативные показатели в городских и областных олимпиадах, соревнованиях, конкурсах.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5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Информатика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Участие в научно-практической конференции, олимпиадах, конкурсах.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и дистанционные консультации.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Результативные и призовые показатели в мероприятиях.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7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  Литература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Работа над сочинением. Жанры. Работа над текстом.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и дистанционные консультации.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Результативные показатели в работе факультатива «Тайны текста»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80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Участие в лингвистических форумах, викторинах, олимпиадах.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Индивидуальные и дистанционные консультации.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Результативные показатели в работе факультативов «Великий и могучий…», «Логика»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168" marR="641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0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У обучающегося Андрея С. Наблюдаются следующие показатели </a:t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инициируются способы к </a:t>
            </a:r>
            <a:r>
              <a:rPr lang="ru-RU" sz="1600" dirty="0" smtClean="0"/>
              <a:t>самопознанию самонаблюдению,</a:t>
            </a:r>
            <a:r>
              <a:rPr lang="ru-RU" dirty="0" smtClean="0"/>
              <a:t> </a:t>
            </a:r>
            <a:r>
              <a:rPr lang="ru-RU" sz="1600" dirty="0" smtClean="0"/>
              <a:t>самоанализу, самоконтролю самодвижению в процессе деятельности</a:t>
            </a:r>
            <a:r>
              <a:rPr lang="ru-RU" sz="1600" dirty="0"/>
              <a:t>), выросла мотивация </a:t>
            </a:r>
            <a:r>
              <a:rPr lang="ru-RU" sz="1600" dirty="0" smtClean="0"/>
              <a:t>к обучению,  </a:t>
            </a:r>
            <a:r>
              <a:rPr lang="ru-RU" sz="1600" dirty="0"/>
              <a:t>участию различных конкурсах, олимпиадах, это видно по динамике </a:t>
            </a:r>
            <a:r>
              <a:rPr lang="ru-RU" sz="1600" dirty="0" smtClean="0"/>
              <a:t>за 4 учебных года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2 раздел.  Разработка </a:t>
            </a:r>
            <a:r>
              <a:rPr lang="ru-RU" sz="2200" b="1" dirty="0"/>
              <a:t>индивидуального учебного плана,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программы</a:t>
            </a:r>
            <a:r>
              <a:rPr lang="ru-RU" sz="2200" b="1" dirty="0"/>
              <a:t>, маршрута</a:t>
            </a:r>
            <a:r>
              <a:rPr lang="ru-RU" sz="1200" b="1" dirty="0"/>
              <a:t>.</a:t>
            </a:r>
            <a:endParaRPr lang="ru-RU" sz="1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99592" y="1196757"/>
          <a:ext cx="7848871" cy="5509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3414344"/>
                <a:gridCol w="1855591"/>
                <a:gridCol w="1858856"/>
              </a:tblGrid>
              <a:tr h="409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Разработка индивидуального маршрута одаренного ребенка.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сентябрь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Учитель предметник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3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Составление индивидуального учебного плана по физической культуре, информатике, литературе, русскому языку для работы с Спиридоновым Андреем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сентябрь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П.д.о. учитель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предметник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Выбор темы исследовательской работы по физической культуре.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октябрь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Педагог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доп.образования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9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Составление плана учеником для учета желаний ребенка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октябрь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Психолог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9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Проект «Спортивный портрет моей семьи»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2014-2015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уч.г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Педагог доп.образования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Проект « Спортивное генеалогическое древо моей семьи»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2015-2016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уч.г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Педагог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доп.образования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Проект «Мы выбираем ЗОЖ!»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2016-2017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уч.г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Педагог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доп.образования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Посещение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детских объединений.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2016-2017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уч.г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Педагог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доп.образования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Кружок « Природа и фантазия»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в течение года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Учитель предметник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Факультатив «Тайны текста»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1р. в неделю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Учитель предметник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Факультатив «Логика»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1р. в неделю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Психолог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0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Факультатив «Информатика и КТ»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2р. в неделю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Учитель предметник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Беседа с родителями. Цель: учет социального заказа родителей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в течение года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Педагог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доп.образования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. руководитель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121" marR="46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6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722" y="26064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раздел. «Интеграция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 другими специалистами»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187624" y="1556794"/>
          <a:ext cx="6984776" cy="4536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9284"/>
                <a:gridCol w="1521159"/>
                <a:gridCol w="2074333"/>
              </a:tblGrid>
              <a:tr h="1319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Составление карты познавательной деятельности ребенка психологом, классным руководителем,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педагогом дополнительного образования, учителями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 предметниками.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сентябрь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Карта познавательной деятельности ребенка.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4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Разработка индивидуального образовательного маршрута учителями – предметниками.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октябрь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Индивидуальный образовательный маршрут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Прохождение тестов, предметных олимпиад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октябрь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Расписание посещений занятий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72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Диагностирование, рефлексия школьным психологом, руководителем НОУ, учителями – предметниками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ежемесячно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Карта наблюдений, рекомендации учителями – предметниками.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4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Беседа с родителями о здоровье ребенка, об эмоциональном состоянии.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П.д.о.,классный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руководитель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ежемесячно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Карта наблюдений за состоянием здоровья ребенка.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8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86409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4 раздел. Проектирование </a:t>
            </a:r>
            <a:r>
              <a:rPr lang="ru-RU" sz="1600" b="1" dirty="0"/>
              <a:t>– </a:t>
            </a:r>
            <a:r>
              <a:rPr lang="ru-RU" sz="1600" b="1" dirty="0" smtClean="0"/>
              <a:t>индивидуальной образовательной программы </a:t>
            </a:r>
            <a:r>
              <a:rPr lang="ru-RU" sz="1600" b="1" dirty="0"/>
              <a:t>–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«</a:t>
            </a:r>
            <a:r>
              <a:rPr lang="ru-RU" sz="1600" b="1" dirty="0"/>
              <a:t>Я составляю программу образовательной деятельности</a:t>
            </a:r>
            <a:r>
              <a:rPr lang="ru-RU" sz="1600" b="1" dirty="0" smtClean="0"/>
              <a:t>» (рефлексия)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27584" y="620689"/>
          <a:ext cx="8208911" cy="5916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2094"/>
                <a:gridCol w="2093488"/>
                <a:gridCol w="3303329"/>
              </a:tblGrid>
              <a:tr h="241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Планирование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Результат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39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Подготовка и участие в городских и областных олимпиадах, конкурсах, конференциях.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1. Индивидуальные консультации учителей – предметников.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2. Индивидуальная работа. 3. Посещение занятий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  Участник и призер команды КВН «Экстрим» 2016г.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   Призер городской олимпиады по истории 2016г.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    Победитель номинации «Волшебная ракетка» в рамках «Дня личных рекордов» 2016г.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     Участник областного конкурса по русскому языку «Я русский бы выучил только за то …» 2015г.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   Победитель зимнего фестиваля городского </a:t>
                      </a:r>
                      <a:r>
                        <a:rPr lang="ru-RU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физкультурно</a:t>
                      </a: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– оздоровительного комплекса ГТО 2016г.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39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Подготовка и участие в дистанционных олимпиадах и конкурсах по  физической культуре, истории, литературе, информатике. </a:t>
                      </a: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1. Индивидуальные консультации учителей – предметников. 2. Индивидуальная работа.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   Призер областной олимпиады по физической культуре            « Олимпийские надежды» 2017г.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    Участник дистанционной олимпиады по информатике «Инновационные программы в жизнь»  2015г.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0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Подготовка к участию в городском слете НОУ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ysClr val="windowText" lastClr="000000"/>
                          </a:solidFill>
                          <a:effectLst/>
                        </a:rPr>
                        <a:t>Разработка исследовательской работы. Поэтапная работа над ней. </a:t>
                      </a:r>
                      <a:endParaRPr lang="ru-RU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   Номинант Слет научных обществ 2016г.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   Сертификат участника образовательной программы  регионального проекта «Молодежная команда Губернатора» 2016г.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   Подготовка и участие в городских мероприятиях фестивального движения «Юные интеллектуалы Дона» в рамках форума «Здоровое поколение» 2015г.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2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Подготовка к участию в городских творческих конкурсах (по мере поступления положений)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ysClr val="windowText" lastClr="000000"/>
                          </a:solidFill>
                          <a:effectLst/>
                        </a:rPr>
                        <a:t>1. Индивидуальные консультации учителей – предметников.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ysClr val="windowText" lastClr="000000"/>
                          </a:solidFill>
                          <a:effectLst/>
                        </a:rPr>
                        <a:t> 2. Индивидуальная работа.</a:t>
                      </a:r>
                      <a:endParaRPr lang="ru-RU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Призер студенческого фестиваля «Донской земле -здоровое поколение!» 2015-2016 уч. годы.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Победитель конкурса «Я диктор» в номинации «Универсальный диктор» 2016г.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Участник районного мероприятия «Эхо афганской войны»  2017г.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Победитель в районном конкурсе чтецов «И пусть поколения знают» 2015г.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747" marR="307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5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5этап  </a:t>
            </a:r>
            <a:r>
              <a:rPr lang="ru-RU" sz="1800" b="1" dirty="0" smtClean="0"/>
              <a:t>«Определение </a:t>
            </a:r>
            <a:r>
              <a:rPr lang="ru-RU" sz="1800" b="1" dirty="0"/>
              <a:t>способов оценки и </a:t>
            </a:r>
            <a:r>
              <a:rPr lang="ru-RU" sz="1800" b="1" dirty="0" smtClean="0"/>
              <a:t>самооценки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/>
              <a:t>успехов воспитанника»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620688"/>
          <a:ext cx="8424936" cy="616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792"/>
                <a:gridCol w="2105792"/>
                <a:gridCol w="2053112"/>
                <a:gridCol w="2160240"/>
              </a:tblGrid>
              <a:tr h="467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Самооценка: «Что я хотел?»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139" marR="3513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Что я сделал для достижения цели?»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139" marR="3513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«Чему научился?»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139" marR="3513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«Что необходимо сделать 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ещѐ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?»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139" marR="3513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3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 хотел узнать какие умения и знания нужно иметь для того, чтобы участвовать в научных конференциях.     Узнать требования, процесс отбора и прохождения конкурсов.   Принимать активное участие в спортивных мероприятиях различного уровня.    Максимально быть полезным обществу, родному городу.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Изучил советы психолога: как  выдерживать себя на публике?, как вести себя в ситуации успеха и поражения?. Изучил новые программные материалы по предмету.           Старался принимать активное участие в мероприятиях Центра внешкольной работы, в научной работе, конференциях, конкурсах, олимпиадах.   Изучал, штудировал научные разработки, старался быть в курсе всех событий происходящих на политической арене.  Стремился быть внимательным слушателем и участником научно-познавательных программ ведущих специалистов.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Научился при подготовке к научной работе выделять главное: цели, задачи, выделять гипотезу.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Научился концентрировать свое внимание и мысли на главном.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Быть предельно внимательным при выполнении определенного задания, скрупулезно подбирать необходимые материалы и литературу для работы.  Равномерно распределять свои силы и возможности при выполнении определенного задания. Научился прислушиваться к мнению старших, своих кураторов, учителей.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Искать актуальные темы!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Продолжать развивать свои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индивидуальные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способности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наклонности;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интересы и возможности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для дальнейшего   развития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творчества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исполнительского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мастерства.  Читать и штудировать научно-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познавательную литературу,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активно участвовать  в олимпиадах,  конкурсных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мероприятиях,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конференциях, проектах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различного уровня.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Заниматься спортом,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Посещать спортивную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секцию;  стараться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поддерживать высокую учебную деятельность.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Развивать активность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самостоятельность;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расширять возможности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обучения и самообучения.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5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 </a:t>
            </a:r>
            <a:r>
              <a:rPr lang="ru-RU" sz="2000" b="1" dirty="0" smtClean="0"/>
              <a:t>Оценка ИОМ со стороны педагога</a:t>
            </a:r>
            <a:endParaRPr lang="ru-RU" sz="20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387361"/>
          <a:ext cx="8424936" cy="6290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324"/>
                <a:gridCol w="924310"/>
                <a:gridCol w="3839440"/>
                <a:gridCol w="1314862"/>
              </a:tblGrid>
              <a:tr h="762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  Результаты образовательной деятельности                                              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4612" marR="1461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Что делал для достижения целей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4612" marR="146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Достижения в различных видах деятельности (в познавательной, коммуникативной, в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саморегуляции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деятельности и поведения, в личностном плане)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4612" marR="146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Мало используемые ресурсы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4612" marR="146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960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 предметной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деятельности: формирование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навыков игры в настольный теннис, применение технологий, приемов и методов работы по программе, приобретение опыта физкультурно-спортивной деятельности.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 самообучении: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·самостоятельно тренироваться на тренажерах и снарядах;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·  контроль тренировочной нагрузки.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Знакомство с новой научной литературой по предметам и ИКТ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 воспитании: развитие положительного личностного качества (трудолюбие, упорство, настойчивость, умение работать в коллективе, уважение к людям).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 самореализации: формирование навыков игры в настольный теннис, применение технологий, приемов и методов работы по программе, приобретение опыта физкультурно-спортивной деятельности.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4612" marR="1461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Смог  преодолеть себя в ступеньке старшеклассников, донести информацию до сверстников.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Скромен, активно контактирует со сверстниками. В помощи не отказывает. Становится более любопытным, активно исследует окружающий его мир и не терпит каких-либо ограничений своих исследований.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4612" marR="1461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Познание: настольный теннис, как спортивная игра, своими техническими и методическими средствами эффективно позволяет обогатить внутренний мир ребенка, расширить его информированность в области оздоровления и развития организма. Научился реализовывать собственные идеи.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Организация деятельности: умение управлять эмоциями, не терять контроля за своими действиями, в случае успеха не ослаблять борьбы, а при неудаче не падать духом. Умение трудиться, работать, преодолевать трудности.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Коммуникативная компетентность: обеспечение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Умеет вести беседу, кратко и точно выражать свои мысли;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 стимулировать собеседника к прояснению его позиции, высказываний;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 слушать, услышать и понять то, что имел в виду собеседник;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 осуществлять обратную связь, т. е. передать партнеру, что его услышали и поняли;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 выравнивать эмоциональное напряжение в беседе, в дискуссии;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 считывать и грамотно интерпретировать невербальные сигналы собеседника (взгляд, мимику, жесты, позы);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Ориентируется не на общее мнение, а на лично добытое знание. Отсутствие склонности действовать, думать и поступать сообразно мнению большинства.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Личностный рост: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Индивидуален, умеет думать по-своему, вносит что-то новое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Преодолевает страх, нерешительность, стал более активным участником массовых мероприятий, конкурсов, спортивных соревнований, предметных олимпиад.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4612" marR="1461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учебный контент; программное обеспечение; инструменты для разработки; использования и распространения контента.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Веб-источники и электронные носители информации предоставляют более широкий спектр вторичных и первичных источников (включая визуальные и аудиоматериалы).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4612" marR="1461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6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6718" y="2735986"/>
            <a:ext cx="8135938" cy="33239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endParaRPr lang="ru-RU" sz="1400" b="1" dirty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в формате областной инновационной площадки по проблеме</a:t>
            </a:r>
            <a:r>
              <a:rPr lang="ru-RU" sz="1400" dirty="0" smtClean="0">
                <a:latin typeface="+mj-lt"/>
                <a:ea typeface="Calibri"/>
                <a:cs typeface="Times New Roman"/>
              </a:rPr>
              <a:t> </a:t>
            </a:r>
          </a:p>
          <a:p>
            <a:pPr algn="ctr"/>
            <a:endParaRPr lang="ru-RU" sz="1400" b="1" dirty="0">
              <a:latin typeface="+mj-lt"/>
              <a:ea typeface="Calibri"/>
              <a:cs typeface="Times New Roman"/>
            </a:endParaRPr>
          </a:p>
          <a:p>
            <a:pPr algn="ctr"/>
            <a:r>
              <a:rPr lang="ru-RU" sz="1400" b="1" dirty="0" smtClean="0">
                <a:latin typeface="+mj-lt"/>
                <a:ea typeface="Calibri"/>
                <a:cs typeface="Times New Roman"/>
              </a:rPr>
              <a:t>«</a:t>
            </a:r>
            <a:r>
              <a:rPr lang="ru-RU" sz="1600" b="1" dirty="0" smtClean="0">
                <a:latin typeface="Arial Black" panose="020B0A04020102020204" pitchFamily="34" charset="0"/>
              </a:rPr>
              <a:t>Инновационные технологии развития одарённых детей</a:t>
            </a:r>
          </a:p>
          <a:p>
            <a:pPr algn="ctr"/>
            <a:r>
              <a:rPr lang="ru-RU" sz="1600" b="1" dirty="0" smtClean="0">
                <a:latin typeface="Arial Black" panose="020B0A04020102020204" pitchFamily="34" charset="0"/>
              </a:rPr>
              <a:t> в условиях </a:t>
            </a:r>
            <a:r>
              <a:rPr lang="ru-RU" sz="1600" b="1" dirty="0">
                <a:latin typeface="Arial Black" panose="020B0A04020102020204" pitchFamily="34" charset="0"/>
              </a:rPr>
              <a:t>дополнительного </a:t>
            </a:r>
            <a:r>
              <a:rPr lang="ru-RU" sz="1600" b="1" dirty="0" smtClean="0">
                <a:latin typeface="Arial Black" panose="020B0A04020102020204" pitchFamily="34" charset="0"/>
              </a:rPr>
              <a:t>образования» </a:t>
            </a:r>
            <a:r>
              <a:rPr lang="ru-RU" sz="2800" dirty="0" smtClean="0"/>
              <a:t>.</a:t>
            </a:r>
            <a:endParaRPr lang="ru-RU" sz="2800" dirty="0"/>
          </a:p>
          <a:p>
            <a:pPr algn="ctr">
              <a:spcAft>
                <a:spcPts val="0"/>
              </a:spcAft>
              <a:defRPr/>
            </a:pPr>
            <a:r>
              <a:rPr lang="ru-RU" sz="28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+mj-lt"/>
                <a:ea typeface="Calibri"/>
                <a:cs typeface="Times New Roman"/>
              </a:rPr>
              <a:t>(</a:t>
            </a:r>
            <a:r>
              <a:rPr lang="ru-RU" sz="1600" b="1" dirty="0" smtClean="0">
                <a:latin typeface="+mj-lt"/>
                <a:ea typeface="Calibri"/>
                <a:cs typeface="Times New Roman"/>
              </a:rPr>
              <a:t>приказ </a:t>
            </a:r>
            <a:r>
              <a:rPr lang="ru-RU" sz="1600" b="1" dirty="0">
                <a:latin typeface="+mj-lt"/>
                <a:ea typeface="Calibri"/>
                <a:cs typeface="Times New Roman"/>
              </a:rPr>
              <a:t>Министерства общего и профессионального образования Ростовской области    № 495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latin typeface="+mj-lt"/>
                <a:ea typeface="Calibri"/>
                <a:cs typeface="Times New Roman"/>
              </a:rPr>
              <a:t> от 29.06.2016 г.)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latin typeface="+mj-lt"/>
                <a:ea typeface="Calibri"/>
                <a:cs typeface="Times New Roman"/>
              </a:rPr>
              <a:t>Научный руководитель - </a:t>
            </a:r>
            <a:r>
              <a:rPr lang="ru-RU" sz="1600" b="1" dirty="0" err="1">
                <a:latin typeface="+mj-lt"/>
                <a:ea typeface="Calibri"/>
                <a:cs typeface="Times New Roman"/>
              </a:rPr>
              <a:t>Чепкова</a:t>
            </a:r>
            <a:r>
              <a:rPr lang="ru-RU" sz="1600" b="1" dirty="0">
                <a:latin typeface="+mj-lt"/>
                <a:ea typeface="Calibri"/>
                <a:cs typeface="Times New Roman"/>
              </a:rPr>
              <a:t> Ольга Николаевна, доцент кафедры методики воспитательной работы РО РИПК и ППРО, </a:t>
            </a:r>
            <a:r>
              <a:rPr lang="ru-RU" sz="1600" b="1" dirty="0" err="1">
                <a:latin typeface="+mj-lt"/>
                <a:ea typeface="Calibri"/>
                <a:cs typeface="Times New Roman"/>
              </a:rPr>
              <a:t>к.п.н</a:t>
            </a:r>
            <a:r>
              <a:rPr lang="ru-RU" sz="1600" b="1" dirty="0">
                <a:latin typeface="+mj-lt"/>
                <a:ea typeface="Calibri"/>
                <a:cs typeface="Times New Roman"/>
              </a:rPr>
              <a:t>.)</a:t>
            </a:r>
            <a:br>
              <a:rPr lang="ru-RU" sz="1600" b="1" dirty="0">
                <a:latin typeface="+mj-lt"/>
                <a:ea typeface="Calibri"/>
                <a:cs typeface="Times New Roman"/>
              </a:rPr>
            </a:br>
            <a:endParaRPr lang="ru-RU" sz="1600" b="1" dirty="0">
              <a:latin typeface="+mj-lt"/>
              <a:ea typeface="Calibri"/>
              <a:cs typeface="Times New Roman"/>
            </a:endParaRPr>
          </a:p>
        </p:txBody>
      </p:sp>
      <p:pic>
        <p:nvPicPr>
          <p:cNvPr id="5" name="Рисунок 4" descr="D:\здание фото\IMG_34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35648"/>
            <a:ext cx="4213954" cy="310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384969"/>
            <a:ext cx="8229600" cy="193040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ja-JP" sz="32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Наше </a:t>
            </a:r>
            <a:r>
              <a:rPr lang="ru-RU" altLang="ja-JP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учреждение реализует проект по работе с одарёнными детьми</a:t>
            </a:r>
            <a:br>
              <a:rPr lang="ru-RU" altLang="ja-JP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altLang="ja-JP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«Зажигаем </a:t>
            </a:r>
            <a:r>
              <a:rPr lang="ru-RU" altLang="ja-JP" sz="32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звёзды»</a:t>
            </a:r>
            <a:endParaRPr lang="ru-RU" altLang="ru-RU" sz="3200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10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Оценка ИОМ со стороны ученика</a:t>
            </a:r>
            <a:endParaRPr lang="ru-RU" sz="2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/>
          </a:bodyPr>
          <a:lstStyle/>
          <a:p>
            <a:pPr lvl="0"/>
            <a:r>
              <a:rPr lang="ru-RU" sz="2100" dirty="0"/>
              <a:t>Помогает обучающемуся анализировать свою деятельность, объективно оценивать свои возможности и искать преодоление трудностей;</a:t>
            </a:r>
          </a:p>
          <a:p>
            <a:pPr lvl="0"/>
            <a:r>
              <a:rPr lang="ru-RU" sz="2100" dirty="0"/>
              <a:t>Позволяет делать процесс обучения более целенаправленным и осмысленным;</a:t>
            </a:r>
          </a:p>
          <a:p>
            <a:pPr lvl="0"/>
            <a:r>
              <a:rPr lang="ru-RU" sz="2100" dirty="0"/>
              <a:t>Не допускает сравнения с другими.</a:t>
            </a:r>
          </a:p>
          <a:p>
            <a:pPr marL="0" indent="0">
              <a:buNone/>
            </a:pPr>
            <a:r>
              <a:rPr lang="ru-RU" sz="2100" dirty="0"/>
              <a:t> </a:t>
            </a:r>
            <a:r>
              <a:rPr lang="ru-RU" sz="2100" dirty="0" smtClean="0"/>
              <a:t>Пройдя </a:t>
            </a:r>
            <a:r>
              <a:rPr lang="ru-RU" sz="2100" dirty="0"/>
              <a:t>все этапы ИОМ, в итоге совместной деятельности педагогов дополнительного образования, учителями предметниками, психологом, у Андрея сформировался портрет одаренного ребенка по всем видам </a:t>
            </a:r>
            <a:r>
              <a:rPr lang="ru-RU" sz="2000" dirty="0" smtClean="0"/>
              <a:t>деятельности.</a:t>
            </a:r>
            <a:endParaRPr lang="ru-RU" sz="2000" dirty="0"/>
          </a:p>
        </p:txBody>
      </p:sp>
      <p:pic>
        <p:nvPicPr>
          <p:cNvPr id="4" name="Рисунок 3" descr="https://ds04.infourok.ru/uploads/ex/0efd/00005d1c-c28555e9/img1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2" t="22546" r="5004" b="13694"/>
          <a:stretch/>
        </p:blipFill>
        <p:spPr bwMode="auto">
          <a:xfrm>
            <a:off x="6874598" y="4869160"/>
            <a:ext cx="2017882" cy="1916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48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Воспитательные мероприятия Центра внешкольной работы</a:t>
            </a:r>
            <a:br>
              <a:rPr lang="ru-RU" sz="1400" b="1" dirty="0" smtClean="0"/>
            </a:br>
            <a:r>
              <a:rPr lang="ru-RU" sz="1400" b="1" dirty="0" smtClean="0"/>
              <a:t>«Боль моя-Афганистан», Открытие музея «Донские ремесла», Конкурс «Казачья краса», «Казачьи гуляния» и т.д.</a:t>
            </a:r>
            <a:endParaRPr lang="ru-RU" sz="1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5" y="674196"/>
            <a:ext cx="3982932" cy="2654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60" y="649113"/>
            <a:ext cx="3346905" cy="2231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39" y="2285684"/>
            <a:ext cx="3343561" cy="2229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28" y="2316218"/>
            <a:ext cx="3563888" cy="2375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0" y="4522405"/>
            <a:ext cx="3397250" cy="2264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22" y="4467364"/>
            <a:ext cx="3521444" cy="2347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12" y="678798"/>
            <a:ext cx="2915816" cy="19438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8" y="2657573"/>
            <a:ext cx="2897836" cy="19318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8" y="4455336"/>
            <a:ext cx="3486332" cy="23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Спортивные соревнования по настольному теннису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05" y="1156247"/>
            <a:ext cx="3662064" cy="2441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10" y="1097316"/>
            <a:ext cx="4211960" cy="2807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37" y="2883091"/>
            <a:ext cx="3509207" cy="2339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1" y="4479232"/>
            <a:ext cx="3224723" cy="2149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44" y="4170029"/>
            <a:ext cx="3754195" cy="2502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60" y="5026982"/>
            <a:ext cx="2519772" cy="167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49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gradFill rotWithShape="1">
            <a:gsLst>
              <a:gs pos="0">
                <a:srgbClr val="339933">
                  <a:alpha val="67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 rot="5400000">
            <a:off x="4500562" y="-3735387"/>
            <a:ext cx="142875" cy="9144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rgbClr val="49C349"/>
              </a:gs>
              <a:gs pos="100000">
                <a:srgbClr val="00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3797" name="Rectangle 17"/>
          <p:cNvSpPr>
            <a:spLocks noChangeArrowheads="1"/>
          </p:cNvSpPr>
          <p:nvPr/>
        </p:nvSpPr>
        <p:spPr bwMode="auto">
          <a:xfrm>
            <a:off x="1452563" y="244475"/>
            <a:ext cx="1257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3798" name="Control 9" hidden="1"/>
          <p:cNvSpPr>
            <a:spLocks noRot="1" noChangeArrowheads="1" noChangeShapeType="1"/>
          </p:cNvSpPr>
          <p:nvPr/>
        </p:nvSpPr>
        <p:spPr bwMode="auto">
          <a:xfrm>
            <a:off x="2206625" y="538163"/>
            <a:ext cx="609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3799" name="Прямоугольник 8"/>
          <p:cNvSpPr>
            <a:spLocks noChangeArrowheads="1"/>
          </p:cNvSpPr>
          <p:nvPr/>
        </p:nvSpPr>
        <p:spPr bwMode="auto">
          <a:xfrm rot="10800000" flipV="1">
            <a:off x="539750" y="4427538"/>
            <a:ext cx="8389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124744"/>
            <a:ext cx="7000924" cy="44012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СПАСИБО</a:t>
            </a:r>
            <a:r>
              <a:rPr lang="ru-RU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prstClr val="black"/>
                </a:solidFill>
                <a:latin typeface="Times New Roman"/>
              </a:rPr>
              <a:t>«Если педагог имеет только любовь к делу,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prstClr val="black"/>
                </a:solidFill>
                <a:latin typeface="Times New Roman"/>
              </a:rPr>
              <a:t>он - хороший учитель.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prstClr val="black"/>
                </a:solidFill>
                <a:latin typeface="Times New Roman"/>
              </a:rPr>
              <a:t>Если педагог  имеет только  любовь к ученику,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prstClr val="black"/>
                </a:solidFill>
                <a:latin typeface="Times New Roman"/>
              </a:rPr>
              <a:t>как отец и мать,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prstClr val="black"/>
                </a:solidFill>
                <a:latin typeface="Times New Roman"/>
              </a:rPr>
              <a:t>- он лучше того учителя,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prstClr val="black"/>
                </a:solidFill>
                <a:latin typeface="Times New Roman"/>
              </a:rPr>
              <a:t>который  прочел все книги.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prstClr val="black"/>
                </a:solidFill>
                <a:latin typeface="Times New Roman"/>
              </a:rPr>
              <a:t>Если педагог  соединяет в себе любовь к делу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prstClr val="black"/>
                </a:solidFill>
                <a:latin typeface="Times New Roman"/>
              </a:rPr>
              <a:t>и к ученикам, он - совершенный учитель».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prstClr val="black"/>
                </a:solidFill>
                <a:latin typeface="Times New Roman"/>
              </a:rPr>
              <a:t>Л.Н. Толстой.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33801" name="Picture 2" descr="C:\Users\HP PC\Desktop\К совещанию по ГИА\картинки егэ\Как-помочь-ребенк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875213"/>
            <a:ext cx="17653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31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310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4343966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-603448"/>
            <a:ext cx="8496944" cy="7704856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 smtClean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 smtClean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 smtClean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 smtClean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 smtClean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 smtClean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 smtClean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b="1" dirty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0" b="1" dirty="0" smtClean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Нормативно-правовые основы поддержки детской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0" b="1" dirty="0" smtClean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одаренности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altLang="ru-RU" sz="6400" b="1" i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Концепция развития дополнительного образования детей (2014г.)</a:t>
            </a:r>
          </a:p>
          <a:p>
            <a:pPr algn="just"/>
            <a:r>
              <a:rPr lang="ru-RU" sz="3700" dirty="0" smtClean="0"/>
              <a:t>  </a:t>
            </a:r>
            <a:r>
              <a:rPr lang="ru-RU" sz="5600" b="1" i="1" dirty="0" smtClean="0">
                <a:latin typeface="+mn-lt"/>
              </a:rPr>
              <a:t>«сфера </a:t>
            </a:r>
            <a:r>
              <a:rPr lang="ru-RU" sz="5600" b="1" i="1" dirty="0">
                <a:latin typeface="+mn-lt"/>
              </a:rPr>
              <a:t>дополнительного образования детей создает особые возможности для развития образования в целом, в том числе для расширения доступа к глобальным знаниям и информации, опережающего обновления его содержания в соответствии с задачами перспективного развития страны. Фактически эта сфера становится инновационной площадкой для отработки образовательных моделей и технологий будущего, а персонализация дополнительного образования определяется как ведущий тренд развития образования в ХХI </a:t>
            </a:r>
            <a:r>
              <a:rPr lang="ru-RU" sz="5600" b="1" i="1" dirty="0" smtClean="0">
                <a:latin typeface="+mn-lt"/>
              </a:rPr>
              <a:t>веке».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altLang="ru-RU" sz="6400" b="1" i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Концепция развития системы образования Ростовской области на период до 2020 года</a:t>
            </a:r>
          </a:p>
          <a:p>
            <a:r>
              <a:rPr lang="ru-RU" sz="4900" dirty="0" smtClean="0"/>
              <a:t> </a:t>
            </a:r>
            <a:r>
              <a:rPr lang="ru-RU" sz="5600" b="1" i="1" dirty="0" smtClean="0">
                <a:latin typeface="+mn-lt"/>
              </a:rPr>
              <a:t>«Полное </a:t>
            </a:r>
            <a:r>
              <a:rPr lang="ru-RU" sz="5600" b="1" i="1" dirty="0">
                <a:latin typeface="+mn-lt"/>
              </a:rPr>
              <a:t>раскрытие способностей и талантов ребенка важно не только для него самого, но и для общества в целом. Резко возросла потребность общества в людях, обладающих нестандартным мышлением, вносящих новое содержание в производственную и социальную жизнь, умеющих решать новые задачи, относящиеся к </a:t>
            </a:r>
            <a:r>
              <a:rPr lang="ru-RU" sz="5600" b="1" i="1" dirty="0" smtClean="0">
                <a:latin typeface="+mn-lt"/>
              </a:rPr>
              <a:t>будущему». </a:t>
            </a:r>
          </a:p>
          <a:p>
            <a:pPr algn="just"/>
            <a:endParaRPr lang="ru-RU" altLang="ru-RU" sz="4900" b="1" dirty="0" smtClean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altLang="ru-RU" sz="6400" b="1" i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ФГОС общего образования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5600" b="1" i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Системно- </a:t>
            </a:r>
            <a:r>
              <a:rPr lang="ru-RU" altLang="ru-RU" sz="5600" b="1" i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деятельностный</a:t>
            </a:r>
            <a:r>
              <a:rPr lang="ru-RU" altLang="ru-RU" sz="5600" b="1" i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 подход предполагает: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5600" b="1" i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Воспитание </a:t>
            </a:r>
            <a:r>
              <a:rPr lang="ru-RU" altLang="ru-RU" sz="5600" b="1" i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и развитие качеств личности, отвечающих требованиям современного общества;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5600" b="1" i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Учёт индивидуальных особенностей учащихся;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5600" b="1" i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Разнообразие их индивидуального развития;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5600" b="1" i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Обеспечение роста творческого потенциала и познавательных мотивов.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altLang="ru-RU" sz="6400" b="1" i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Концепция общенациональной системы выявления молодых талантов </a:t>
            </a:r>
            <a:r>
              <a:rPr lang="ru-RU" altLang="ru-RU" sz="6400" b="1" i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(2012 г.)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7200" b="1" i="1" dirty="0" smtClean="0">
                <a:solidFill>
                  <a:srgbClr val="FFFF00"/>
                </a:solidFill>
                <a:latin typeface="+mj-lt"/>
              </a:rPr>
              <a:t> Федеральный </a:t>
            </a:r>
            <a:r>
              <a:rPr lang="ru-RU" sz="7200" b="1" i="1" dirty="0">
                <a:solidFill>
                  <a:srgbClr val="FFFF00"/>
                </a:solidFill>
                <a:latin typeface="+mj-lt"/>
              </a:rPr>
              <a:t>проект «Успех каждого ребенка</a:t>
            </a:r>
            <a:r>
              <a:rPr lang="ru-RU" sz="7200" b="1" i="1" dirty="0" smtClean="0">
                <a:solidFill>
                  <a:srgbClr val="FFFF00"/>
                </a:solidFill>
                <a:latin typeface="+mj-lt"/>
              </a:rPr>
              <a:t>»</a:t>
            </a:r>
            <a:r>
              <a:rPr lang="ru-RU" sz="7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i="1" dirty="0" smtClean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(2019 г.)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600" b="1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</a:t>
            </a:r>
            <a:r>
              <a:rPr lang="ru-RU" sz="5600" b="1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обучающихся». </a:t>
            </a:r>
            <a:endParaRPr lang="ru-RU" altLang="ru-RU" sz="5600" b="1" i="1" dirty="0" smtClean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altLang="ru-RU" sz="1900" b="1" i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altLang="ru-RU" sz="1900" b="1" i="1" dirty="0" smtClean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altLang="ru-RU" sz="1900" b="1" i="1" dirty="0" smtClean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altLang="ru-RU" sz="1900" b="1" i="1" dirty="0" smtClean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altLang="ru-RU" sz="1900" b="1" i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10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404664"/>
            <a:ext cx="8229600" cy="1295549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ja-JP" sz="6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Индивидуализация обучения </a:t>
            </a:r>
            <a:endParaRPr lang="ru-RU" altLang="ja-JP" sz="62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altLang="ja-JP" sz="3200" b="1" dirty="0" smtClean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altLang="ja-JP" sz="5500" b="1" i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altLang="ja-JP" sz="5500" b="1" i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организация учебного процесса, при котором учитываются индивидуальные особенности учащихся, его уже имеющиеся ресурсы и создаются условия для реализации потенциальных возможностей одаренных детей. </a:t>
            </a:r>
            <a:endParaRPr lang="ru-RU" altLang="ru-RU" sz="5500" b="1" i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10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9" y="4017260"/>
            <a:ext cx="3720342" cy="2554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3" y="1700213"/>
            <a:ext cx="3258474" cy="2172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40268"/>
            <a:ext cx="3008227" cy="2256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617635"/>
            <a:ext cx="3467713" cy="2383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876" y="4050611"/>
            <a:ext cx="3537671" cy="24295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993775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ja-JP" sz="32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Принципы </a:t>
            </a:r>
            <a:r>
              <a:rPr lang="ru-RU" altLang="ja-JP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создания образовательных </a:t>
            </a:r>
            <a:r>
              <a:rPr lang="ru-RU" altLang="ja-JP" sz="32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программ</a:t>
            </a:r>
            <a:endParaRPr lang="ru-RU" altLang="ru-RU" sz="3200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95288" y="1557338"/>
            <a:ext cx="835342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600" dirty="0" smtClean="0">
                <a:latin typeface="+mn-lt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1600" dirty="0">
                <a:latin typeface="+mn-lt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+mn-lt"/>
                <a:ea typeface="Calibri" pitchFamily="34" charset="0"/>
                <a:cs typeface="Times New Roman" pitchFamily="18" charset="0"/>
              </a:rPr>
              <a:t>углубленное </a:t>
            </a:r>
            <a:r>
              <a:rPr lang="ru-RU" sz="1600" dirty="0">
                <a:latin typeface="+mn-lt"/>
                <a:ea typeface="Calibri" pitchFamily="34" charset="0"/>
                <a:cs typeface="Times New Roman" pitchFamily="18" charset="0"/>
              </a:rPr>
              <a:t>изучение наиболее важных проблем, идей и тем, которые интегрируют знания структурами мышления;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dirty="0">
                <a:latin typeface="+mn-lt"/>
                <a:ea typeface="Calibri" pitchFamily="34" charset="0"/>
                <a:cs typeface="Times New Roman" pitchFamily="18" charset="0"/>
              </a:rPr>
              <a:t>2) </a:t>
            </a:r>
            <a:r>
              <a:rPr lang="ru-RU" sz="1600" dirty="0" smtClean="0">
                <a:latin typeface="+mn-lt"/>
                <a:ea typeface="Calibri" pitchFamily="34" charset="0"/>
                <a:cs typeface="Times New Roman" pitchFamily="18" charset="0"/>
              </a:rPr>
              <a:t>развитие </a:t>
            </a:r>
            <a:r>
              <a:rPr lang="ru-RU" sz="1600" dirty="0">
                <a:latin typeface="+mn-lt"/>
                <a:ea typeface="Calibri" pitchFamily="34" charset="0"/>
                <a:cs typeface="Times New Roman" pitchFamily="18" charset="0"/>
              </a:rPr>
              <a:t>продуктивного мышления, а также навыков его практического применения для переосмысления уже имеющихся знаний и генерирования новых;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dirty="0">
                <a:latin typeface="+mn-lt"/>
                <a:ea typeface="Calibri" pitchFamily="34" charset="0"/>
                <a:cs typeface="Times New Roman" pitchFamily="18" charset="0"/>
              </a:rPr>
              <a:t>3) </a:t>
            </a:r>
            <a:r>
              <a:rPr lang="ru-RU" sz="1600" dirty="0" smtClean="0">
                <a:latin typeface="+mn-lt"/>
                <a:ea typeface="Calibri" pitchFamily="34" charset="0"/>
                <a:cs typeface="Times New Roman" pitchFamily="18" charset="0"/>
              </a:rPr>
              <a:t>возможность </a:t>
            </a:r>
            <a:r>
              <a:rPr lang="ru-RU" sz="1600" dirty="0">
                <a:latin typeface="+mn-lt"/>
                <a:ea typeface="Calibri" pitchFamily="34" charset="0"/>
                <a:cs typeface="Times New Roman" pitchFamily="18" charset="0"/>
              </a:rPr>
              <a:t>приобщаться к постоянно меняющемуся, развивающемуся знанию и к новой информации, прививать им стремление к приобретению знаний;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dirty="0">
                <a:latin typeface="+mn-lt"/>
                <a:ea typeface="Calibri" pitchFamily="34" charset="0"/>
                <a:cs typeface="Times New Roman" pitchFamily="18" charset="0"/>
              </a:rPr>
              <a:t>4) </a:t>
            </a:r>
            <a:r>
              <a:rPr lang="ru-RU" sz="1600" dirty="0" smtClean="0">
                <a:latin typeface="+mn-lt"/>
                <a:ea typeface="Calibri" pitchFamily="34" charset="0"/>
                <a:cs typeface="Times New Roman" pitchFamily="18" charset="0"/>
              </a:rPr>
              <a:t>поощрять </a:t>
            </a:r>
            <a:r>
              <a:rPr lang="ru-RU" sz="1600" dirty="0">
                <a:latin typeface="+mn-lt"/>
                <a:ea typeface="Calibri" pitchFamily="34" charset="0"/>
                <a:cs typeface="Times New Roman" pitchFamily="18" charset="0"/>
              </a:rPr>
              <a:t>инициативу и самостоятельность в познавательной деятельности и развитии, уделять внимание сложным мыслительным процессам детей, их способностям к творчеству и исполнительскому мастерству.</a:t>
            </a:r>
          </a:p>
          <a:p>
            <a:pPr>
              <a:defRPr/>
            </a:pPr>
            <a:endParaRPr lang="ru-RU" sz="28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285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346993"/>
            <a:ext cx="8229600" cy="993775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8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ja-JP" sz="32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Переход </a:t>
            </a:r>
            <a:r>
              <a:rPr lang="ru-RU" altLang="ja-JP" sz="32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ученика на индивидуальную образовательную программу происходит по правилам, которые должны </a:t>
            </a:r>
            <a:r>
              <a:rPr lang="ru-RU" altLang="ja-JP" sz="32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предусматривать:</a:t>
            </a:r>
            <a:endParaRPr lang="ru-RU" altLang="ru-RU" sz="3200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15900" y="1557338"/>
            <a:ext cx="88201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)	«приготовление» личности к свободе самореализации;</a:t>
            </a:r>
          </a:p>
          <a:p>
            <a:r>
              <a:rPr lang="ru-RU" sz="2800" dirty="0">
                <a:ea typeface="Calibri" pitchFamily="34" charset="0"/>
                <a:cs typeface="Times New Roman" pitchFamily="18" charset="0"/>
              </a:rPr>
              <a:t>2)	оценку педагогическим коллективом готовности ученика к переходу на индивидуальную программу;</a:t>
            </a:r>
          </a:p>
          <a:p>
            <a:r>
              <a:rPr lang="ru-RU" sz="2800" dirty="0">
                <a:ea typeface="Calibri" pitchFamily="34" charset="0"/>
                <a:cs typeface="Times New Roman" pitchFamily="18" charset="0"/>
              </a:rPr>
              <a:t>3)	желание ученика перейти на обучение по индивидуальной программе и осознание им ответственности принимаемого решения;</a:t>
            </a:r>
          </a:p>
          <a:p>
            <a:r>
              <a:rPr lang="ru-RU" sz="2800" dirty="0">
                <a:ea typeface="Calibri" pitchFamily="34" charset="0"/>
                <a:cs typeface="Times New Roman" pitchFamily="18" charset="0"/>
              </a:rPr>
              <a:t>4)	согласие, помощь и контроль со стороны родителей.</a:t>
            </a:r>
          </a:p>
          <a:p>
            <a:endParaRPr lang="ru-RU" sz="2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9973" y="648866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57400" y="54864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Психолого-педагогическое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сопровождение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74848" y="938094"/>
            <a:ext cx="8229600" cy="5249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33450" y="854192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Родители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0200" y="55626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Социально-педагогическое сопровождение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1295400" y="3178292"/>
            <a:ext cx="2057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Нормативно-правовое</a:t>
            </a:r>
            <a:r>
              <a:rPr lang="ru-RU" sz="1400" b="1" dirty="0" smtClean="0">
                <a:solidFill>
                  <a:schemeClr val="bg1"/>
                </a:solidFill>
              </a:rPr>
              <a:t>, финансовое </a:t>
            </a:r>
            <a:r>
              <a:rPr lang="ru-RU" sz="1400" b="1" dirty="0" err="1">
                <a:solidFill>
                  <a:schemeClr val="bg1"/>
                </a:solidFill>
              </a:rPr>
              <a:t>сопровждение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15000" y="3124200"/>
            <a:ext cx="2057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Научно-методическое сопровождение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8525" y="170382"/>
            <a:ext cx="2362200" cy="72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Педагоги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838200"/>
            <a:ext cx="2508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Учителя-предметники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Классный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 руководитель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8" name="Rectangle 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11" name="Rectangle 9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3352800" y="3276600"/>
            <a:ext cx="2362200" cy="2590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Социальная адаптация</a:t>
            </a:r>
            <a:endParaRPr lang="ru-RU" sz="1400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Дополнительное образование</a:t>
            </a:r>
            <a:endParaRPr lang="ru-RU" sz="1400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Система стимулирования</a:t>
            </a:r>
            <a:endParaRPr lang="ru-RU" sz="1400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Охрана здоровья детей</a:t>
            </a:r>
            <a:endParaRPr lang="ru-RU" sz="1400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Психолого-педагогическая поддержка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3336249" y="1762841"/>
            <a:ext cx="2514600" cy="1828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Выявление индивидуальных особенностей личности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>
            <a:off x="3124819" y="945634"/>
            <a:ext cx="2895600" cy="21174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7394" y="1104915"/>
            <a:ext cx="744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600" dirty="0">
                <a:ln w="0"/>
                <a:solidFill>
                  <a:schemeClr val="bg1"/>
                </a:solidFill>
              </a:rPr>
              <a:t>среда</a:t>
            </a:r>
          </a:p>
        </p:txBody>
      </p:sp>
    </p:spTree>
    <p:extLst>
      <p:ext uri="{BB962C8B-B14F-4D97-AF65-F5344CB8AC3E}">
        <p14:creationId xmlns:p14="http://schemas.microsoft.com/office/powerpoint/2010/main" val="18929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 rot="5400000">
            <a:off x="4500564" y="-3709987"/>
            <a:ext cx="142875" cy="9144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rgbClr val="49C349"/>
              </a:gs>
              <a:gs pos="100000">
                <a:srgbClr val="00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05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1115616" y="1285875"/>
            <a:ext cx="7342584" cy="457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600" b="1" i="1" dirty="0" smtClean="0"/>
              <a:t>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100" b="1" i="1" dirty="0" smtClean="0"/>
              <a:t>Попытаемся ответить на вопросы?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i="1" dirty="0" smtClean="0">
                <a:solidFill>
                  <a:srgbClr val="934BC9"/>
                </a:solidFill>
              </a:rPr>
              <a:t>- Вид какого документа должен иметь образовательный маршрут?</a:t>
            </a:r>
            <a:r>
              <a:rPr lang="ru-RU" sz="3100" b="1" dirty="0" smtClean="0">
                <a:solidFill>
                  <a:srgbClr val="934BC9"/>
                </a:solidFill>
              </a:rPr>
              <a:t/>
            </a:r>
            <a:br>
              <a:rPr lang="ru-RU" sz="3100" b="1" dirty="0" smtClean="0">
                <a:solidFill>
                  <a:srgbClr val="934BC9"/>
                </a:solidFill>
              </a:rPr>
            </a:br>
            <a:r>
              <a:rPr lang="ru-RU" sz="3100" b="1" i="1" dirty="0" smtClean="0">
                <a:solidFill>
                  <a:srgbClr val="934BC9"/>
                </a:solidFill>
              </a:rPr>
              <a:t>-Какова структура этого документа?</a:t>
            </a:r>
            <a:r>
              <a:rPr lang="ru-RU" sz="3100" b="1" dirty="0" smtClean="0">
                <a:solidFill>
                  <a:srgbClr val="934BC9"/>
                </a:solidFill>
              </a:rPr>
              <a:t/>
            </a:r>
            <a:br>
              <a:rPr lang="ru-RU" sz="3100" b="1" dirty="0" smtClean="0">
                <a:solidFill>
                  <a:srgbClr val="934BC9"/>
                </a:solidFill>
              </a:rPr>
            </a:br>
            <a:r>
              <a:rPr lang="ru-RU" sz="3100" b="1" i="1" dirty="0" smtClean="0">
                <a:solidFill>
                  <a:srgbClr val="934BC9"/>
                </a:solidFill>
              </a:rPr>
              <a:t>-Кем и с какой целью он разрабатывается?</a:t>
            </a:r>
            <a:r>
              <a:rPr lang="ru-RU" sz="3100" b="1" dirty="0" smtClean="0">
                <a:solidFill>
                  <a:srgbClr val="934BC9"/>
                </a:solidFill>
              </a:rPr>
              <a:t/>
            </a:r>
            <a:br>
              <a:rPr lang="ru-RU" sz="3100" b="1" dirty="0" smtClean="0">
                <a:solidFill>
                  <a:srgbClr val="934BC9"/>
                </a:solidFill>
              </a:rPr>
            </a:br>
            <a:r>
              <a:rPr lang="ru-RU" sz="3100" b="1" i="1" dirty="0" smtClean="0">
                <a:solidFill>
                  <a:srgbClr val="934BC9"/>
                </a:solidFill>
              </a:rPr>
              <a:t>-Через какие формы реализуется?</a:t>
            </a:r>
            <a:r>
              <a:rPr lang="ru-RU" sz="3100" b="1" dirty="0" smtClean="0">
                <a:solidFill>
                  <a:srgbClr val="934BC9"/>
                </a:solidFill>
              </a:rPr>
              <a:t/>
            </a:r>
            <a:br>
              <a:rPr lang="ru-RU" sz="3100" b="1" dirty="0" smtClean="0">
                <a:solidFill>
                  <a:srgbClr val="934BC9"/>
                </a:solidFill>
              </a:rPr>
            </a:br>
            <a:r>
              <a:rPr lang="ru-RU" sz="3100" b="1" i="1" dirty="0" smtClean="0">
                <a:solidFill>
                  <a:srgbClr val="934BC9"/>
                </a:solidFill>
              </a:rPr>
              <a:t>-Возможные направления разработки ИОМ?</a:t>
            </a:r>
            <a:r>
              <a:rPr lang="ru-RU" sz="3100" b="1" dirty="0" smtClean="0">
                <a:solidFill>
                  <a:srgbClr val="934BC9"/>
                </a:solidFill>
              </a:rPr>
              <a:t/>
            </a:r>
            <a:br>
              <a:rPr lang="ru-RU" sz="3100" b="1" dirty="0" smtClean="0">
                <a:solidFill>
                  <a:srgbClr val="934BC9"/>
                </a:solidFill>
              </a:rPr>
            </a:br>
            <a:r>
              <a:rPr lang="ru-RU" sz="4000" b="1" i="1" dirty="0" smtClean="0">
                <a:solidFill>
                  <a:srgbClr val="934BC9"/>
                </a:solidFill>
              </a:rPr>
              <a:t/>
            </a:r>
            <a:br>
              <a:rPr lang="ru-RU" sz="4000" b="1" i="1" dirty="0" smtClean="0">
                <a:solidFill>
                  <a:srgbClr val="934BC9"/>
                </a:solidFill>
              </a:rPr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dirty="0" smtClean="0">
                <a:solidFill>
                  <a:srgbClr val="934BC9"/>
                </a:solidFill>
              </a:rPr>
              <a:t/>
            </a:r>
            <a:br>
              <a:rPr lang="ru-RU" sz="3100" dirty="0" smtClean="0">
                <a:solidFill>
                  <a:srgbClr val="934BC9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rgbClr val="934BC9"/>
                </a:solidFill>
              </a:rPr>
              <a:t/>
            </a:r>
            <a:br>
              <a:rPr lang="ru-RU" sz="4000" b="1" dirty="0" smtClean="0">
                <a:solidFill>
                  <a:srgbClr val="934BC9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altLang="ru-RU" sz="4000" b="1" dirty="0" smtClean="0">
                <a:solidFill>
                  <a:srgbClr val="422100"/>
                </a:solidFill>
                <a:latin typeface="Cambria" pitchFamily="18" charset="0"/>
              </a:rPr>
              <a:t/>
            </a:r>
            <a:br>
              <a:rPr lang="ru-RU" altLang="ru-RU" sz="4000" b="1" dirty="0" smtClean="0">
                <a:solidFill>
                  <a:srgbClr val="422100"/>
                </a:solidFill>
                <a:latin typeface="Cambria" pitchFamily="18" charset="0"/>
              </a:rPr>
            </a:br>
            <a:endParaRPr lang="ru-RU" altLang="ru-RU" sz="4000" b="1" dirty="0" smtClean="0">
              <a:latin typeface="Cambria" pitchFamily="18" charset="0"/>
            </a:endParaRPr>
          </a:p>
        </p:txBody>
      </p:sp>
      <p:sp>
        <p:nvSpPr>
          <p:cNvPr id="2054" name="Rectangle 48"/>
          <p:cNvSpPr>
            <a:spLocks noGrp="1" noChangeArrowheads="1"/>
          </p:cNvSpPr>
          <p:nvPr>
            <p:ph type="subTitle" idx="1"/>
          </p:nvPr>
        </p:nvSpPr>
        <p:spPr>
          <a:xfrm flipV="1">
            <a:off x="8858250" y="6621463"/>
            <a:ext cx="98425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14457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4_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2177</Words>
  <Application>Microsoft Office PowerPoint</Application>
  <PresentationFormat>Экран (4:3)</PresentationFormat>
  <Paragraphs>359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ＭＳ ゴシック</vt:lpstr>
      <vt:lpstr>Arial</vt:lpstr>
      <vt:lpstr>Arial Black</vt:lpstr>
      <vt:lpstr>Calibri</vt:lpstr>
      <vt:lpstr>Cambria</vt:lpstr>
      <vt:lpstr>Times New Roman</vt:lpstr>
      <vt:lpstr>Verdana</vt:lpstr>
      <vt:lpstr>Wingdings</vt:lpstr>
      <vt:lpstr>Wingdings 2</vt:lpstr>
      <vt:lpstr>Поток</vt:lpstr>
      <vt:lpstr>8_Тема Office</vt:lpstr>
      <vt:lpstr>9_Тема Office</vt:lpstr>
      <vt:lpstr>11_Тема Office</vt:lpstr>
      <vt:lpstr>12_Тема Office</vt:lpstr>
      <vt:lpstr>24_Тема Office</vt:lpstr>
      <vt:lpstr>      Третья региональная педагогическая Ассамблея инноваторов  «Учитель будущего в пространстве современной школы успеха каждого ребёнка. Ресурсы образовательной среды реализации Национального проекта «Образование»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Попытаемся ответить на вопросы? - Вид какого документа должен иметь образовательный маршрут? -Какова структура этого документа? -Кем и с какой целью он разрабатывается? -Через какие формы реализуется? -Возможные направления разработки ИОМ?         </vt:lpstr>
      <vt:lpstr>     1 этап Индивидуальный образовательный маршрут обучающегося  Центра внешкольной работы   Спиридонова Андрея </vt:lpstr>
      <vt:lpstr>    2этап – диагностический. Цель – углубленное психолого-педагогическое изучение ребенка, выявление его индивидуальных особенностей.   </vt:lpstr>
      <vt:lpstr>3 этап Определение целей и задач  Цель: сформировать благоприятные условия обучения и создать психологическую комфортную обстановку в Центре внешкольной работы, школе для успешного развития индивидуальности ребёнка. Индивидуальный план развития обучающегося является не только современной эффективной формой оценивания, но и помогает решать важные педагогические  задачи: поддерживать высокую учебную мотивацию школьников; поощрять их активность и самостоятельность, расширять возможности обучения и самообучения; развивать навыки рефлексивной и оценочной деятельности учащихся; формировать умение учиться - ставить цели, планировать и организовывать собственную деятельность; содействовать индивидуализации воспитания и образования школьников; закладывать дополнительные предпосылки и возможности для успешной социализации. </vt:lpstr>
      <vt:lpstr>4 этап Составление ИОМ  1раздел.Прогнозирование - индивидуальный учебный план –  «Я выбираю предметы для изучения»</vt:lpstr>
      <vt:lpstr>У обучающегося Андрея С. Наблюдаются следующие показатели  (инициируются способы к самопознанию самонаблюдению, самоанализу, самоконтролю самодвижению в процессе деятельности), выросла мотивация к обучению,  участию различных конкурсах, олимпиадах, это видно по динамике за 4 учебных года</vt:lpstr>
      <vt:lpstr>2 раздел.  Разработка индивидуального учебного плана,  программы, маршрута.</vt:lpstr>
      <vt:lpstr>3 раздел. «Интеграция с другими специалистами» </vt:lpstr>
      <vt:lpstr>  4 раздел. Проектирование – индивидуальной образовательной программы –  «Я составляю программу образовательной деятельности» (рефлексия) </vt:lpstr>
      <vt:lpstr>5этап  «Определение способов оценки и самооценки  успехов воспитанника»</vt:lpstr>
      <vt:lpstr> Оценка ИОМ со стороны педагога</vt:lpstr>
      <vt:lpstr>Оценка ИОМ со стороны ученика</vt:lpstr>
      <vt:lpstr> Воспитательные мероприятия Центра внешкольной работы «Боль моя-Афганистан», Открытие музея «Донские ремесла», Конкурс «Казачья краса», «Казачьи гуляния» и т.д.</vt:lpstr>
      <vt:lpstr>Спортивные соревнования по настольному теннису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Международная научно-практическая конференция «Воспитание подрастающего поколения в современных социокультурных условиях: проблемы и перспективы развития»</dc:title>
  <dc:creator>Angel</dc:creator>
  <cp:lastModifiedBy>User</cp:lastModifiedBy>
  <cp:revision>144</cp:revision>
  <dcterms:created xsi:type="dcterms:W3CDTF">2016-03-14T16:50:06Z</dcterms:created>
  <dcterms:modified xsi:type="dcterms:W3CDTF">2018-12-14T15:31:38Z</dcterms:modified>
</cp:coreProperties>
</file>