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6" r:id="rId6"/>
    <p:sldId id="267" r:id="rId7"/>
    <p:sldId id="263" r:id="rId8"/>
    <p:sldId id="268" r:id="rId9"/>
    <p:sldId id="269" r:id="rId10"/>
    <p:sldId id="270" r:id="rId11"/>
    <p:sldId id="271" r:id="rId12"/>
    <p:sldId id="260" r:id="rId13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1696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9605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63C0-FFC3-4FE3-802E-76FFA05CCEA7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9978-B09B-4009-8DA4-BD772438A6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937418" y="6488668"/>
            <a:ext cx="320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http://presentation-creation.ru/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48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63C0-FFC3-4FE3-802E-76FFA05CCEA7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9978-B09B-4009-8DA4-BD772438A6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13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63C0-FFC3-4FE3-802E-76FFA05CCEA7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9978-B09B-4009-8DA4-BD772438A6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1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63C0-FFC3-4FE3-802E-76FFA05CCEA7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9978-B09B-4009-8DA4-BD772438A6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41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63C0-FFC3-4FE3-802E-76FFA05CCEA7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9978-B09B-4009-8DA4-BD772438A6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29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63C0-FFC3-4FE3-802E-76FFA05CCEA7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9978-B09B-4009-8DA4-BD772438A6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9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63C0-FFC3-4FE3-802E-76FFA05CCEA7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9978-B09B-4009-8DA4-BD772438A6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24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63C0-FFC3-4FE3-802E-76FFA05CCEA7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9978-B09B-4009-8DA4-BD772438A6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92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63C0-FFC3-4FE3-802E-76FFA05CCEA7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9978-B09B-4009-8DA4-BD772438A6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91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63C0-FFC3-4FE3-802E-76FFA05CCEA7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9978-B09B-4009-8DA4-BD772438A6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56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63C0-FFC3-4FE3-802E-76FFA05CCEA7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9978-B09B-4009-8DA4-BD772438A6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13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E63C0-FFC3-4FE3-802E-76FFA05CCEA7}" type="datetimeFigureOut">
              <a:rPr lang="ru-RU" smtClean="0"/>
              <a:pPr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69978-B09B-4009-8DA4-BD772438A6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05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osh17.bkobr.ru/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>Информационно- коммуникативные технологии  в работе психологической службы </a:t>
            </a:r>
            <a:r>
              <a:rPr lang="ru-RU" b="1" u="sng" dirty="0"/>
              <a:t/>
            </a:r>
            <a:br>
              <a:rPr lang="ru-RU" b="1" u="sng" dirty="0"/>
            </a:br>
            <a:r>
              <a:rPr lang="ru-RU" b="1" u="sng" dirty="0" smtClean="0"/>
              <a:t>МБОУ СОШ №17  </a:t>
            </a:r>
            <a:endParaRPr lang="ru-RU" sz="20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72198" y="6572272"/>
            <a:ext cx="3071802" cy="2857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МБОУ СОШ № 17 </a:t>
            </a:r>
            <a:endParaRPr lang="ru-RU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5085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018-10-18 09-36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472760" y="3007960"/>
            <a:ext cx="4120512" cy="3090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Профориентация </a:t>
            </a:r>
            <a:endParaRPr lang="ru-RU" dirty="0"/>
          </a:p>
        </p:txBody>
      </p:sp>
      <p:pic>
        <p:nvPicPr>
          <p:cNvPr id="4" name="Содержимое 3" descr="2018-10-18 08-49-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5292005" y="2132931"/>
            <a:ext cx="3024338" cy="2880172"/>
          </a:xfrm>
        </p:spPr>
      </p:pic>
      <p:pic>
        <p:nvPicPr>
          <p:cNvPr id="5" name="Рисунок 4" descr="2018-10-18 08-48-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75847" y="1776481"/>
            <a:ext cx="3247687" cy="32403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7-07-20_12-11-12_718503-mederia.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3203835"/>
            <a:ext cx="3571900" cy="32554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Профилактика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«</a:t>
            </a:r>
            <a:r>
              <a:rPr lang="ru-RU" sz="2400" dirty="0" err="1" smtClean="0"/>
              <a:t>Сталкер</a:t>
            </a:r>
            <a:r>
              <a:rPr lang="ru-RU" sz="2400" dirty="0" smtClean="0"/>
              <a:t>» — комплексная программа первичной профилактики </a:t>
            </a:r>
            <a:r>
              <a:rPr lang="ru-RU" sz="2400" dirty="0" err="1" smtClean="0"/>
              <a:t>наркозависимости</a:t>
            </a:r>
            <a:r>
              <a:rPr lang="ru-RU" sz="2400" dirty="0" smtClean="0"/>
              <a:t>, алкоголизма и </a:t>
            </a:r>
            <a:r>
              <a:rPr lang="ru-RU" sz="2400" dirty="0" err="1" smtClean="0"/>
              <a:t>табакокурения</a:t>
            </a:r>
            <a:r>
              <a:rPr lang="ru-RU" sz="2400" dirty="0" smtClean="0"/>
              <a:t> для работы с детьми среднего и старшего школьного возраста.  Эффективный метод психологического сопровождения развития детей и подростков.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 descr="vkontakte-1-850x4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420888"/>
            <a:ext cx="1280478" cy="864096"/>
          </a:xfrm>
          <a:prstGeom prst="rect">
            <a:avLst/>
          </a:prstGeom>
        </p:spPr>
      </p:pic>
      <p:pic>
        <p:nvPicPr>
          <p:cNvPr id="38" name="Рисунок 37" descr="1510216346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717032"/>
            <a:ext cx="1499658" cy="8435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Информационные коммуникативные технологии</a:t>
            </a:r>
            <a:endParaRPr lang="ru-RU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black">
          <a:xfrm>
            <a:off x="5105400" y="4533900"/>
            <a:ext cx="3810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eaLnBrk="0" hangingPunct="0"/>
            <a:endParaRPr lang="en-US" sz="2000" dirty="0"/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5364088" y="2204864"/>
            <a:ext cx="2832100" cy="2376488"/>
            <a:chOff x="357" y="1193"/>
            <a:chExt cx="1784" cy="1497"/>
          </a:xfrm>
        </p:grpSpPr>
        <p:sp>
          <p:nvSpPr>
            <p:cNvPr id="5" name="Freeform 26"/>
            <p:cNvSpPr>
              <a:spLocks/>
            </p:cNvSpPr>
            <p:nvPr/>
          </p:nvSpPr>
          <p:spPr bwMode="gray">
            <a:xfrm flipH="1">
              <a:off x="1156" y="2240"/>
              <a:ext cx="841" cy="432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58" y="173"/>
                </a:cxn>
                <a:cxn ang="0">
                  <a:pos x="297" y="32"/>
                </a:cxn>
                <a:cxn ang="0">
                  <a:pos x="289" y="8"/>
                </a:cxn>
                <a:cxn ang="0">
                  <a:pos x="223" y="26"/>
                </a:cxn>
                <a:cxn ang="0">
                  <a:pos x="0" y="166"/>
                </a:cxn>
              </a:cxnLst>
              <a:rect l="0" t="0" r="r" b="b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333333">
                    <a:gamma/>
                    <a:shade val="0"/>
                    <a:invGamma/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7"/>
            <p:cNvSpPr>
              <a:spLocks/>
            </p:cNvSpPr>
            <p:nvPr/>
          </p:nvSpPr>
          <p:spPr bwMode="gray">
            <a:xfrm>
              <a:off x="663" y="2133"/>
              <a:ext cx="882" cy="418"/>
            </a:xfrm>
            <a:custGeom>
              <a:avLst/>
              <a:gdLst/>
              <a:ahLst/>
              <a:cxnLst>
                <a:cxn ang="0">
                  <a:pos x="882" y="374"/>
                </a:cxn>
                <a:cxn ang="0">
                  <a:pos x="719" y="425"/>
                </a:cxn>
                <a:cxn ang="0">
                  <a:pos x="88" y="93"/>
                </a:cxn>
                <a:cxn ang="0">
                  <a:pos x="188" y="3"/>
                </a:cxn>
                <a:cxn ang="0">
                  <a:pos x="343" y="73"/>
                </a:cxn>
                <a:cxn ang="0">
                  <a:pos x="882" y="374"/>
                </a:cxn>
              </a:cxnLst>
              <a:rect l="0" t="0" r="r" b="b"/>
              <a:pathLst>
                <a:path w="882" h="425">
                  <a:moveTo>
                    <a:pt x="882" y="374"/>
                  </a:moveTo>
                  <a:lnTo>
                    <a:pt x="719" y="425"/>
                  </a:lnTo>
                  <a:lnTo>
                    <a:pt x="88" y="93"/>
                  </a:lnTo>
                  <a:cubicBezTo>
                    <a:pt x="0" y="23"/>
                    <a:pt x="145" y="5"/>
                    <a:pt x="188" y="3"/>
                  </a:cubicBezTo>
                  <a:cubicBezTo>
                    <a:pt x="218" y="0"/>
                    <a:pt x="221" y="8"/>
                    <a:pt x="343" y="73"/>
                  </a:cubicBezTo>
                  <a:lnTo>
                    <a:pt x="882" y="374"/>
                  </a:lnTo>
                  <a:close/>
                </a:path>
              </a:pathLst>
            </a:custGeom>
            <a:gradFill rotWithShape="1">
              <a:gsLst>
                <a:gs pos="0">
                  <a:srgbClr val="333333">
                    <a:gamma/>
                    <a:shade val="0"/>
                    <a:invGamma/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8"/>
            <p:cNvSpPr>
              <a:spLocks/>
            </p:cNvSpPr>
            <p:nvPr/>
          </p:nvSpPr>
          <p:spPr bwMode="gray">
            <a:xfrm>
              <a:off x="357" y="2336"/>
              <a:ext cx="748" cy="354"/>
            </a:xfrm>
            <a:custGeom>
              <a:avLst/>
              <a:gdLst/>
              <a:ahLst/>
              <a:cxnLst>
                <a:cxn ang="0">
                  <a:pos x="748" y="320"/>
                </a:cxn>
                <a:cxn ang="0">
                  <a:pos x="604" y="354"/>
                </a:cxn>
                <a:cxn ang="0">
                  <a:pos x="63" y="84"/>
                </a:cxn>
                <a:cxn ang="0">
                  <a:pos x="221" y="39"/>
                </a:cxn>
                <a:cxn ang="0">
                  <a:pos x="748" y="320"/>
                </a:cxn>
              </a:cxnLst>
              <a:rect l="0" t="0" r="r" b="b"/>
              <a:pathLst>
                <a:path w="748" h="354">
                  <a:moveTo>
                    <a:pt x="748" y="320"/>
                  </a:moveTo>
                  <a:lnTo>
                    <a:pt x="604" y="354"/>
                  </a:lnTo>
                  <a:lnTo>
                    <a:pt x="63" y="84"/>
                  </a:lnTo>
                  <a:cubicBezTo>
                    <a:pt x="0" y="31"/>
                    <a:pt x="107" y="0"/>
                    <a:pt x="221" y="39"/>
                  </a:cubicBezTo>
                  <a:lnTo>
                    <a:pt x="748" y="320"/>
                  </a:lnTo>
                  <a:close/>
                </a:path>
              </a:pathLst>
            </a:custGeom>
            <a:gradFill rotWithShape="1">
              <a:gsLst>
                <a:gs pos="0">
                  <a:srgbClr val="333333">
                    <a:gamma/>
                    <a:shade val="0"/>
                    <a:invGamma/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8" name="Group 29"/>
            <p:cNvGrpSpPr>
              <a:grpSpLocks/>
            </p:cNvGrpSpPr>
            <p:nvPr/>
          </p:nvGrpSpPr>
          <p:grpSpPr bwMode="auto">
            <a:xfrm>
              <a:off x="827" y="1193"/>
              <a:ext cx="1314" cy="1490"/>
              <a:chOff x="313" y="2400"/>
              <a:chExt cx="1349" cy="1534"/>
            </a:xfrm>
          </p:grpSpPr>
          <p:sp>
            <p:nvSpPr>
              <p:cNvPr id="9" name="Freeform 30"/>
              <p:cNvSpPr>
                <a:spLocks/>
              </p:cNvSpPr>
              <p:nvPr/>
            </p:nvSpPr>
            <p:spPr bwMode="gray">
              <a:xfrm flipH="1">
                <a:off x="1229" y="2814"/>
                <a:ext cx="433" cy="1097"/>
              </a:xfrm>
              <a:custGeom>
                <a:avLst/>
                <a:gdLst/>
                <a:ahLst/>
                <a:cxnLst>
                  <a:cxn ang="0">
                    <a:pos x="103" y="101"/>
                  </a:cxn>
                  <a:cxn ang="0">
                    <a:pos x="74" y="50"/>
                  </a:cxn>
                  <a:cxn ang="0">
                    <a:pos x="121" y="1"/>
                  </a:cxn>
                  <a:cxn ang="0">
                    <a:pos x="171" y="52"/>
                  </a:cxn>
                  <a:cxn ang="0">
                    <a:pos x="135" y="101"/>
                  </a:cxn>
                  <a:cxn ang="0">
                    <a:pos x="134" y="124"/>
                  </a:cxn>
                  <a:cxn ang="0">
                    <a:pos x="209" y="145"/>
                  </a:cxn>
                  <a:cxn ang="0">
                    <a:pos x="221" y="204"/>
                  </a:cxn>
                  <a:cxn ang="0">
                    <a:pos x="218" y="321"/>
                  </a:cxn>
                  <a:cxn ang="0">
                    <a:pos x="209" y="365"/>
                  </a:cxn>
                  <a:cxn ang="0">
                    <a:pos x="196" y="308"/>
                  </a:cxn>
                  <a:cxn ang="0">
                    <a:pos x="187" y="202"/>
                  </a:cxn>
                  <a:cxn ang="0">
                    <a:pos x="170" y="321"/>
                  </a:cxn>
                  <a:cxn ang="0">
                    <a:pos x="144" y="569"/>
                  </a:cxn>
                  <a:cxn ang="0">
                    <a:pos x="78" y="565"/>
                  </a:cxn>
                  <a:cxn ang="0">
                    <a:pos x="50" y="325"/>
                  </a:cxn>
                  <a:cxn ang="0">
                    <a:pos x="33" y="208"/>
                  </a:cxn>
                  <a:cxn ang="0">
                    <a:pos x="25" y="310"/>
                  </a:cxn>
                  <a:cxn ang="0">
                    <a:pos x="12" y="365"/>
                  </a:cxn>
                  <a:cxn ang="0">
                    <a:pos x="1" y="305"/>
                  </a:cxn>
                  <a:cxn ang="0">
                    <a:pos x="7" y="184"/>
                  </a:cxn>
                  <a:cxn ang="0">
                    <a:pos x="23" y="140"/>
                  </a:cxn>
                  <a:cxn ang="0">
                    <a:pos x="102" y="124"/>
                  </a:cxn>
                  <a:cxn ang="0">
                    <a:pos x="103" y="101"/>
                  </a:cxn>
                </a:cxnLst>
                <a:rect l="0" t="0" r="r" b="b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EAEAEA">
                      <a:gamma/>
                      <a:shade val="82353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legacyPerspectiveTopLeft">
                  <a:rot lat="0" lon="20099999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sp>
            <p:nvSpPr>
              <p:cNvPr id="10" name="Freeform 31"/>
              <p:cNvSpPr>
                <a:spLocks/>
              </p:cNvSpPr>
              <p:nvPr/>
            </p:nvSpPr>
            <p:spPr bwMode="gray">
              <a:xfrm flipH="1">
                <a:off x="700" y="2400"/>
                <a:ext cx="545" cy="1380"/>
              </a:xfrm>
              <a:custGeom>
                <a:avLst/>
                <a:gdLst/>
                <a:ahLst/>
                <a:cxnLst>
                  <a:cxn ang="0">
                    <a:pos x="103" y="101"/>
                  </a:cxn>
                  <a:cxn ang="0">
                    <a:pos x="74" y="50"/>
                  </a:cxn>
                  <a:cxn ang="0">
                    <a:pos x="121" y="1"/>
                  </a:cxn>
                  <a:cxn ang="0">
                    <a:pos x="171" y="52"/>
                  </a:cxn>
                  <a:cxn ang="0">
                    <a:pos x="135" y="101"/>
                  </a:cxn>
                  <a:cxn ang="0">
                    <a:pos x="134" y="124"/>
                  </a:cxn>
                  <a:cxn ang="0">
                    <a:pos x="209" y="145"/>
                  </a:cxn>
                  <a:cxn ang="0">
                    <a:pos x="221" y="204"/>
                  </a:cxn>
                  <a:cxn ang="0">
                    <a:pos x="218" y="321"/>
                  </a:cxn>
                  <a:cxn ang="0">
                    <a:pos x="209" y="365"/>
                  </a:cxn>
                  <a:cxn ang="0">
                    <a:pos x="196" y="308"/>
                  </a:cxn>
                  <a:cxn ang="0">
                    <a:pos x="187" y="202"/>
                  </a:cxn>
                  <a:cxn ang="0">
                    <a:pos x="170" y="321"/>
                  </a:cxn>
                  <a:cxn ang="0">
                    <a:pos x="144" y="569"/>
                  </a:cxn>
                  <a:cxn ang="0">
                    <a:pos x="78" y="565"/>
                  </a:cxn>
                  <a:cxn ang="0">
                    <a:pos x="50" y="325"/>
                  </a:cxn>
                  <a:cxn ang="0">
                    <a:pos x="33" y="208"/>
                  </a:cxn>
                  <a:cxn ang="0">
                    <a:pos x="25" y="310"/>
                  </a:cxn>
                  <a:cxn ang="0">
                    <a:pos x="12" y="365"/>
                  </a:cxn>
                  <a:cxn ang="0">
                    <a:pos x="1" y="305"/>
                  </a:cxn>
                  <a:cxn ang="0">
                    <a:pos x="7" y="184"/>
                  </a:cxn>
                  <a:cxn ang="0">
                    <a:pos x="23" y="140"/>
                  </a:cxn>
                  <a:cxn ang="0">
                    <a:pos x="102" y="124"/>
                  </a:cxn>
                  <a:cxn ang="0">
                    <a:pos x="103" y="101"/>
                  </a:cxn>
                </a:cxnLst>
                <a:rect l="0" t="0" r="r" b="b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EAEAEA">
                      <a:gamma/>
                      <a:shade val="89020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legacyPerspectiveTopLeft">
                  <a:rot lat="0" lon="19799999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sp>
            <p:nvSpPr>
              <p:cNvPr id="11" name="Freeform 32"/>
              <p:cNvSpPr>
                <a:spLocks/>
              </p:cNvSpPr>
              <p:nvPr/>
            </p:nvSpPr>
            <p:spPr bwMode="gray">
              <a:xfrm flipH="1">
                <a:off x="313" y="2837"/>
                <a:ext cx="433" cy="1097"/>
              </a:xfrm>
              <a:custGeom>
                <a:avLst/>
                <a:gdLst/>
                <a:ahLst/>
                <a:cxnLst>
                  <a:cxn ang="0">
                    <a:pos x="103" y="101"/>
                  </a:cxn>
                  <a:cxn ang="0">
                    <a:pos x="74" y="50"/>
                  </a:cxn>
                  <a:cxn ang="0">
                    <a:pos x="121" y="1"/>
                  </a:cxn>
                  <a:cxn ang="0">
                    <a:pos x="171" y="52"/>
                  </a:cxn>
                  <a:cxn ang="0">
                    <a:pos x="135" y="101"/>
                  </a:cxn>
                  <a:cxn ang="0">
                    <a:pos x="134" y="124"/>
                  </a:cxn>
                  <a:cxn ang="0">
                    <a:pos x="209" y="145"/>
                  </a:cxn>
                  <a:cxn ang="0">
                    <a:pos x="221" y="204"/>
                  </a:cxn>
                  <a:cxn ang="0">
                    <a:pos x="218" y="321"/>
                  </a:cxn>
                  <a:cxn ang="0">
                    <a:pos x="209" y="365"/>
                  </a:cxn>
                  <a:cxn ang="0">
                    <a:pos x="196" y="308"/>
                  </a:cxn>
                  <a:cxn ang="0">
                    <a:pos x="187" y="202"/>
                  </a:cxn>
                  <a:cxn ang="0">
                    <a:pos x="170" y="321"/>
                  </a:cxn>
                  <a:cxn ang="0">
                    <a:pos x="144" y="569"/>
                  </a:cxn>
                  <a:cxn ang="0">
                    <a:pos x="78" y="565"/>
                  </a:cxn>
                  <a:cxn ang="0">
                    <a:pos x="50" y="325"/>
                  </a:cxn>
                  <a:cxn ang="0">
                    <a:pos x="33" y="208"/>
                  </a:cxn>
                  <a:cxn ang="0">
                    <a:pos x="25" y="310"/>
                  </a:cxn>
                  <a:cxn ang="0">
                    <a:pos x="12" y="365"/>
                  </a:cxn>
                  <a:cxn ang="0">
                    <a:pos x="1" y="305"/>
                  </a:cxn>
                  <a:cxn ang="0">
                    <a:pos x="7" y="184"/>
                  </a:cxn>
                  <a:cxn ang="0">
                    <a:pos x="23" y="140"/>
                  </a:cxn>
                  <a:cxn ang="0">
                    <a:pos x="102" y="124"/>
                  </a:cxn>
                  <a:cxn ang="0">
                    <a:pos x="103" y="101"/>
                  </a:cxn>
                </a:cxnLst>
                <a:rect l="0" t="0" r="r" b="b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EAEAEA">
                      <a:gamma/>
                      <a:shade val="85882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legacyPerspectiveTopLeft">
                  <a:rot lat="0" lon="20099999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20" name="Group 12"/>
          <p:cNvGrpSpPr>
            <a:grpSpLocks/>
          </p:cNvGrpSpPr>
          <p:nvPr/>
        </p:nvGrpSpPr>
        <p:grpSpPr bwMode="auto">
          <a:xfrm>
            <a:off x="642938" y="3140968"/>
            <a:ext cx="4214814" cy="1645354"/>
            <a:chOff x="2736" y="1803"/>
            <a:chExt cx="2552" cy="576"/>
          </a:xfrm>
        </p:grpSpPr>
        <p:sp>
          <p:nvSpPr>
            <p:cNvPr id="21" name="Rectangle 13"/>
            <p:cNvSpPr>
              <a:spLocks noChangeArrowheads="1"/>
            </p:cNvSpPr>
            <p:nvPr/>
          </p:nvSpPr>
          <p:spPr bwMode="gray">
            <a:xfrm>
              <a:off x="2736" y="1803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gray">
            <a:xfrm>
              <a:off x="2743" y="1809"/>
              <a:ext cx="2536" cy="26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Rectangle 15"/>
            <p:cNvSpPr>
              <a:spLocks noChangeArrowheads="1"/>
            </p:cNvSpPr>
            <p:nvPr/>
          </p:nvSpPr>
          <p:spPr bwMode="gray">
            <a:xfrm>
              <a:off x="2744" y="2059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61176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5" name="Group 17"/>
          <p:cNvGrpSpPr>
            <a:grpSpLocks/>
          </p:cNvGrpSpPr>
          <p:nvPr/>
        </p:nvGrpSpPr>
        <p:grpSpPr bwMode="auto">
          <a:xfrm>
            <a:off x="642910" y="5072074"/>
            <a:ext cx="4214842" cy="1357322"/>
            <a:chOff x="2728" y="2640"/>
            <a:chExt cx="2552" cy="576"/>
          </a:xfrm>
        </p:grpSpPr>
        <p:sp>
          <p:nvSpPr>
            <p:cNvPr id="26" name="Rectangle 18"/>
            <p:cNvSpPr>
              <a:spLocks noChangeArrowheads="1"/>
            </p:cNvSpPr>
            <p:nvPr/>
          </p:nvSpPr>
          <p:spPr bwMode="gray">
            <a:xfrm>
              <a:off x="2728" y="2640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Rectangle 19"/>
            <p:cNvSpPr>
              <a:spLocks noChangeArrowheads="1"/>
            </p:cNvSpPr>
            <p:nvPr/>
          </p:nvSpPr>
          <p:spPr bwMode="gray">
            <a:xfrm>
              <a:off x="2742" y="2646"/>
              <a:ext cx="2529" cy="26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8" name="Rectangle 20"/>
            <p:cNvSpPr>
              <a:spLocks noChangeArrowheads="1"/>
            </p:cNvSpPr>
            <p:nvPr/>
          </p:nvSpPr>
          <p:spPr bwMode="gray">
            <a:xfrm>
              <a:off x="2736" y="2896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61176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1" name="Text Box 23"/>
          <p:cNvSpPr txBox="1">
            <a:spLocks noChangeArrowheads="1"/>
          </p:cNvSpPr>
          <p:nvPr/>
        </p:nvSpPr>
        <p:spPr bwMode="gray">
          <a:xfrm>
            <a:off x="1267074" y="2814638"/>
            <a:ext cx="2872878" cy="16158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200" dirty="0" smtClean="0">
              <a:solidFill>
                <a:srgbClr val="FFFF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2200" dirty="0" smtClean="0">
                <a:solidFill>
                  <a:srgbClr val="FFFFFF"/>
                </a:solidFill>
              </a:rPr>
              <a:t>Работа с детьми и родителями  через соц.сети .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gray">
          <a:xfrm>
            <a:off x="1267074" y="4944823"/>
            <a:ext cx="2872878" cy="1785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200" dirty="0" smtClean="0">
              <a:solidFill>
                <a:srgbClr val="FFFF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2200" dirty="0" smtClean="0">
                <a:solidFill>
                  <a:srgbClr val="FFFFFF"/>
                </a:solidFill>
              </a:rPr>
              <a:t>Сайт школы МБОУ СОШ №17</a:t>
            </a:r>
          </a:p>
          <a:p>
            <a:pPr algn="ctr">
              <a:spcBef>
                <a:spcPct val="50000"/>
              </a:spcBef>
            </a:pP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33" name="Rectangle 34"/>
          <p:cNvSpPr>
            <a:spLocks noChangeArrowheads="1"/>
          </p:cNvSpPr>
          <p:nvPr/>
        </p:nvSpPr>
        <p:spPr bwMode="ltGray">
          <a:xfrm>
            <a:off x="630238" y="1700808"/>
            <a:ext cx="4051300" cy="100811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ltGray">
          <a:xfrm>
            <a:off x="611561" y="1700808"/>
            <a:ext cx="4104456" cy="108012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dirty="0" smtClean="0"/>
              <a:t>Психологическое консультирование</a:t>
            </a:r>
          </a:p>
          <a:p>
            <a:pPr algn="ctr"/>
            <a:r>
              <a:rPr lang="ru-RU" sz="2000" dirty="0" err="1" smtClean="0"/>
              <a:t>Онлайн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7" name="Text Box 38"/>
          <p:cNvSpPr txBox="1">
            <a:spLocks noChangeArrowheads="1"/>
          </p:cNvSpPr>
          <p:nvPr/>
        </p:nvSpPr>
        <p:spPr bwMode="gray">
          <a:xfrm>
            <a:off x="1267074" y="1447800"/>
            <a:ext cx="2872878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2200" dirty="0">
              <a:solidFill>
                <a:srgbClr val="FFFFFF"/>
              </a:solidFill>
            </a:endParaRPr>
          </a:p>
        </p:txBody>
      </p:sp>
      <p:pic>
        <p:nvPicPr>
          <p:cNvPr id="41" name="Рисунок 40" descr="2000px-WhatsApp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4509120"/>
            <a:ext cx="576064" cy="576064"/>
          </a:xfrm>
          <a:prstGeom prst="rect">
            <a:avLst/>
          </a:prstGeom>
        </p:spPr>
      </p:pic>
      <p:pic>
        <p:nvPicPr>
          <p:cNvPr id="40" name="Рисунок 39" descr="2019-02-03_16-16-1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4725143"/>
            <a:ext cx="2776392" cy="1657027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 flipH="1">
            <a:off x="1142975" y="5786454"/>
            <a:ext cx="30003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hlinkClick r:id="rId6"/>
            </a:endParaRPr>
          </a:p>
          <a:p>
            <a:pPr algn="ctr"/>
            <a:r>
              <a:rPr lang="en-US" dirty="0" smtClean="0">
                <a:hlinkClick r:id="rId6"/>
              </a:rPr>
              <a:t>http://sosh17.bkobr.ru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33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Применение ИКТ осуществляется в различных направлениях:</a:t>
            </a:r>
            <a:endParaRPr lang="ru-RU" dirty="0"/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ltGray">
          <a:xfrm rot="5400000">
            <a:off x="-2422525" y="171132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tx2">
                  <a:gamma/>
                  <a:tint val="45490"/>
                  <a:invGamma/>
                  <a:alpha val="60001"/>
                </a:schemeClr>
              </a:gs>
              <a:gs pos="100000">
                <a:schemeClr val="tx2">
                  <a:alpha val="60001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1981200" y="5335588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b="1" dirty="0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gray">
          <a:xfrm>
            <a:off x="2393950" y="4508500"/>
            <a:ext cx="6250016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2400" b="1" dirty="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gray">
          <a:xfrm>
            <a:off x="2428860" y="3786190"/>
            <a:ext cx="607223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b="1" dirty="0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>
            <a:off x="2285984" y="2857496"/>
            <a:ext cx="6143668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b="1" dirty="0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65300" y="2057400"/>
            <a:ext cx="5449906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b="1" dirty="0"/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1447800" y="2146300"/>
            <a:ext cx="381000" cy="381000"/>
            <a:chOff x="2078" y="1680"/>
            <a:chExt cx="1615" cy="1615"/>
          </a:xfrm>
        </p:grpSpPr>
        <p:sp>
          <p:nvSpPr>
            <p:cNvPr id="10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1981200" y="2933700"/>
            <a:ext cx="381000" cy="381000"/>
            <a:chOff x="2078" y="1680"/>
            <a:chExt cx="1615" cy="1615"/>
          </a:xfrm>
        </p:grpSpPr>
        <p:sp>
          <p:nvSpPr>
            <p:cNvPr id="17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23" name="Group 23"/>
          <p:cNvGrpSpPr>
            <a:grpSpLocks/>
          </p:cNvGrpSpPr>
          <p:nvPr/>
        </p:nvGrpSpPr>
        <p:grpSpPr bwMode="auto">
          <a:xfrm>
            <a:off x="2133600" y="3771900"/>
            <a:ext cx="381000" cy="381000"/>
            <a:chOff x="2078" y="1680"/>
            <a:chExt cx="1615" cy="1615"/>
          </a:xfrm>
        </p:grpSpPr>
        <p:sp>
          <p:nvSpPr>
            <p:cNvPr id="24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30" name="Group 30"/>
          <p:cNvGrpSpPr>
            <a:grpSpLocks/>
          </p:cNvGrpSpPr>
          <p:nvPr/>
        </p:nvGrpSpPr>
        <p:grpSpPr bwMode="auto">
          <a:xfrm>
            <a:off x="2057400" y="4610100"/>
            <a:ext cx="381000" cy="381000"/>
            <a:chOff x="2078" y="1680"/>
            <a:chExt cx="1615" cy="1615"/>
          </a:xfrm>
        </p:grpSpPr>
        <p:sp>
          <p:nvSpPr>
            <p:cNvPr id="31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37" name="Group 37"/>
          <p:cNvGrpSpPr>
            <a:grpSpLocks/>
          </p:cNvGrpSpPr>
          <p:nvPr/>
        </p:nvGrpSpPr>
        <p:grpSpPr bwMode="auto">
          <a:xfrm>
            <a:off x="1682750" y="5384800"/>
            <a:ext cx="355600" cy="381000"/>
            <a:chOff x="2078" y="1680"/>
            <a:chExt cx="1615" cy="1615"/>
          </a:xfrm>
        </p:grpSpPr>
        <p:sp>
          <p:nvSpPr>
            <p:cNvPr id="38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44" name="Text Box 44"/>
          <p:cNvSpPr txBox="1">
            <a:spLocks noChangeArrowheads="1"/>
          </p:cNvSpPr>
          <p:nvPr/>
        </p:nvSpPr>
        <p:spPr bwMode="black">
          <a:xfrm>
            <a:off x="76200" y="3506788"/>
            <a:ext cx="190351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ИКТ</a:t>
            </a:r>
            <a:r>
              <a:rPr lang="ru-RU" sz="28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800" b="1" dirty="0">
              <a:solidFill>
                <a:srgbClr val="08080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5" name="Picture 4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6938" y="4267200"/>
            <a:ext cx="1897062" cy="2605088"/>
          </a:xfrm>
          <a:prstGeom prst="rect">
            <a:avLst/>
          </a:prstGeom>
          <a:noFill/>
        </p:spPr>
      </p:pic>
      <p:sp>
        <p:nvSpPr>
          <p:cNvPr id="47" name="Прямоугольник 46"/>
          <p:cNvSpPr/>
          <p:nvPr/>
        </p:nvSpPr>
        <p:spPr>
          <a:xfrm>
            <a:off x="1928794" y="1714489"/>
            <a:ext cx="55721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800" dirty="0" smtClean="0"/>
              <a:t>Психодиагностическая</a:t>
            </a:r>
            <a:r>
              <a:rPr lang="ru-RU" dirty="0" smtClean="0"/>
              <a:t> </a:t>
            </a:r>
            <a:r>
              <a:rPr lang="ru-RU" sz="2800" dirty="0" smtClean="0"/>
              <a:t>работа</a:t>
            </a:r>
            <a:endParaRPr lang="ru-RU" sz="28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2357422" y="2786058"/>
            <a:ext cx="428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 Методическая работа</a:t>
            </a:r>
            <a:endParaRPr lang="ru-RU" sz="28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500298" y="3643314"/>
            <a:ext cx="5929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Профилактическая работа</a:t>
            </a:r>
            <a:endParaRPr lang="ru-RU" sz="28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2071670" y="5286388"/>
            <a:ext cx="485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 rot="10800000" flipV="1">
            <a:off x="2000232" y="5286388"/>
            <a:ext cx="65632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2800" dirty="0" smtClean="0">
                <a:solidFill>
                  <a:prstClr val="black"/>
                </a:solidFill>
              </a:rPr>
              <a:t>Просветительская и профилактическая</a:t>
            </a:r>
          </a:p>
          <a:p>
            <a:pPr lvl="0" eaLnBrk="0" hangingPunct="0"/>
            <a:r>
              <a:rPr lang="ru-RU" sz="2800" dirty="0" smtClean="0">
                <a:solidFill>
                  <a:prstClr val="black"/>
                </a:solidFill>
              </a:rPr>
              <a:t> работа с педагогами </a:t>
            </a:r>
            <a:endParaRPr lang="ru-RU" sz="28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2286000" y="4398496"/>
            <a:ext cx="6286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  Коррекционно- развивающая    работа с детьми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5867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ИКТ</a:t>
            </a:r>
            <a:endParaRPr lang="ru-RU" dirty="0"/>
          </a:p>
        </p:txBody>
      </p:sp>
      <p:sp>
        <p:nvSpPr>
          <p:cNvPr id="3" name="WordArt 2"/>
          <p:cNvSpPr>
            <a:spLocks noChangeArrowheads="1" noChangeShapeType="1" noTextEdit="1"/>
          </p:cNvSpPr>
          <p:nvPr/>
        </p:nvSpPr>
        <p:spPr bwMode="gray">
          <a:xfrm>
            <a:off x="457200" y="2143116"/>
            <a:ext cx="5257808" cy="328613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endParaRPr lang="ru-RU" sz="36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997838"/>
            <a:ext cx="82153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Программа «1С: Школьная </a:t>
            </a:r>
            <a:r>
              <a:rPr lang="ru-RU" sz="3600" dirty="0" smtClean="0"/>
              <a:t>психодиагностика</a:t>
            </a:r>
            <a:r>
              <a:rPr lang="ru-RU" sz="2400" dirty="0" smtClean="0"/>
              <a:t>»</a:t>
            </a:r>
          </a:p>
          <a:p>
            <a:endParaRPr lang="ru-RU" sz="2400" dirty="0"/>
          </a:p>
        </p:txBody>
      </p:sp>
      <p:pic>
        <p:nvPicPr>
          <p:cNvPr id="5" name="Рисунок 4" descr="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852936"/>
            <a:ext cx="4800533" cy="3600400"/>
          </a:xfrm>
          <a:prstGeom prst="rect">
            <a:avLst/>
          </a:prstGeom>
        </p:spPr>
      </p:pic>
      <p:pic>
        <p:nvPicPr>
          <p:cNvPr id="6" name="Рисунок 5" descr="1s-shkolnaya-psihodiagnostika_110178978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3338736"/>
            <a:ext cx="280831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8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Информационные коммуникационные технологии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shkolnyy-st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4143380"/>
            <a:ext cx="4000528" cy="22532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596" y="2071678"/>
            <a:ext cx="75009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«Школьный старт»</a:t>
            </a:r>
            <a:r>
              <a:rPr lang="ru-RU" sz="3200" dirty="0" smtClean="0"/>
              <a:t> – это принципиально новый подход к педагогической диагностике и организации учителем первых недель и месяцев обучения детей в школе. 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age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5143512"/>
            <a:ext cx="1432729" cy="11212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Диагностики  по адаптации в 5 классах</a:t>
            </a:r>
          </a:p>
          <a:p>
            <a:r>
              <a:rPr lang="ru-RU" dirty="0" smtClean="0"/>
              <a:t>Диагностика учащихся 1-11 классов по суицидальному риску.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6" descr="image003 (1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19737" y="3001169"/>
            <a:ext cx="2295525" cy="1724025"/>
          </a:xfrm>
        </p:spPr>
      </p:pic>
      <p:pic>
        <p:nvPicPr>
          <p:cNvPr id="5" name="Рисунок 4" descr="img24.jpg"/>
          <p:cNvPicPr>
            <a:picLocks noChangeAspect="1"/>
          </p:cNvPicPr>
          <p:nvPr/>
        </p:nvPicPr>
        <p:blipFill>
          <a:blip r:embed="rId4"/>
          <a:srcRect t="1435"/>
          <a:stretch>
            <a:fillRect/>
          </a:stretch>
        </p:blipFill>
        <p:spPr>
          <a:xfrm>
            <a:off x="4500562" y="1857364"/>
            <a:ext cx="4026547" cy="2976562"/>
          </a:xfrm>
          <a:prstGeom prst="rect">
            <a:avLst/>
          </a:prstGeom>
        </p:spPr>
      </p:pic>
      <p:pic>
        <p:nvPicPr>
          <p:cNvPr id="6" name="Рисунок 5" descr="924e149af069b8ea323a809fbb1171d4_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857364"/>
            <a:ext cx="785818" cy="714356"/>
          </a:xfrm>
          <a:prstGeom prst="rect">
            <a:avLst/>
          </a:prstGeom>
        </p:spPr>
      </p:pic>
      <p:pic>
        <p:nvPicPr>
          <p:cNvPr id="8" name="Рисунок 7" descr="image003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500570"/>
            <a:ext cx="1915049" cy="143827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285984" y="4643447"/>
            <a:ext cx="50006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Тест Г. </a:t>
            </a:r>
            <a:r>
              <a:rPr lang="ru-RU" sz="1400" dirty="0" err="1" smtClean="0"/>
              <a:t>Айзенка</a:t>
            </a:r>
            <a:r>
              <a:rPr lang="ru-RU" sz="1400" dirty="0" smtClean="0"/>
              <a:t> «Самооценка психических состояний личности»</a:t>
            </a:r>
          </a:p>
          <a:p>
            <a:r>
              <a:rPr lang="ru-RU" sz="1400" dirty="0" smtClean="0"/>
              <a:t>Выявление суицидального риска у детей (А.А. Кучер, В.П. </a:t>
            </a:r>
            <a:r>
              <a:rPr lang="ru-RU" sz="1400" dirty="0" err="1" smtClean="0"/>
              <a:t>Костюкевич</a:t>
            </a:r>
            <a:r>
              <a:rPr lang="ru-RU" sz="1400" dirty="0" smtClean="0"/>
              <a:t>)</a:t>
            </a: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ИКТ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В рамках </a:t>
            </a:r>
            <a:r>
              <a:rPr lang="ru-RU" b="1" dirty="0" err="1" smtClean="0"/>
              <a:t>пилотного</a:t>
            </a:r>
            <a:r>
              <a:rPr lang="ru-RU" b="1" dirty="0" smtClean="0"/>
              <a:t> проекта по </a:t>
            </a:r>
            <a:r>
              <a:rPr lang="ru-RU" b="1" dirty="0" err="1" smtClean="0"/>
              <a:t>здоровьесбережению</a:t>
            </a:r>
            <a:r>
              <a:rPr lang="ru-RU" b="1" dirty="0" smtClean="0"/>
              <a:t> школа оснащена аппаратно-программным комплексом диагностического назначения «АРМИС» .Данный комплекс позволяет качественно, быстро и без вреда для здоровья осуществить комплексную диагностику состояния здоровья ребенка, а также выявлять возможные нарушения в различных системах организма.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5605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44824"/>
            <a:ext cx="3456384" cy="45365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em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005064"/>
            <a:ext cx="4248472" cy="2409043"/>
          </a:xfrm>
          <a:prstGeom prst="rect">
            <a:avLst/>
          </a:prstGeom>
        </p:spPr>
      </p:pic>
      <p:pic>
        <p:nvPicPr>
          <p:cNvPr id="5" name="Рисунок 4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077072"/>
            <a:ext cx="3253967" cy="2367714"/>
          </a:xfrm>
          <a:prstGeom prst="rect">
            <a:avLst/>
          </a:prstGeom>
        </p:spPr>
      </p:pic>
      <p:pic>
        <p:nvPicPr>
          <p:cNvPr id="4" name="Рисунок 3" descr="2018-11-17_15-58-57_336294-mederia.ru.jpg.pagespeed.ce.IBcjDijWn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1928802"/>
            <a:ext cx="3714776" cy="15472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Диагностическая работа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Программы компьютерной обработки блока психологических тестов.</a:t>
            </a:r>
          </a:p>
          <a:p>
            <a:r>
              <a:rPr lang="ru-RU" sz="2800" dirty="0" smtClean="0"/>
              <a:t>Печать бланков. </a:t>
            </a:r>
          </a:p>
          <a:p>
            <a:r>
              <a:rPr lang="ru-RU" sz="2800" dirty="0" smtClean="0"/>
              <a:t>Составление программ, диаграмм.</a:t>
            </a:r>
          </a:p>
          <a:p>
            <a:r>
              <a:rPr lang="ru-RU" sz="2800" dirty="0" smtClean="0"/>
              <a:t>Презентация результатов тестирование.</a:t>
            </a:r>
          </a:p>
          <a:p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Коррекционно-развивающая работа</a:t>
            </a:r>
            <a:endParaRPr lang="ru-RU" dirty="0"/>
          </a:p>
        </p:txBody>
      </p:sp>
      <p:pic>
        <p:nvPicPr>
          <p:cNvPr id="5" name="Содержимое 4" descr="IMG_039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77781" y="2062579"/>
            <a:ext cx="3171813" cy="2880319"/>
          </a:xfrm>
        </p:spPr>
      </p:pic>
      <p:pic>
        <p:nvPicPr>
          <p:cNvPr id="6" name="Содержимое 5" descr="IMG_04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135581" y="1409035"/>
            <a:ext cx="3388364" cy="3251831"/>
          </a:xfrm>
        </p:spPr>
      </p:pic>
      <p:pic>
        <p:nvPicPr>
          <p:cNvPr id="7" name="Рисунок 6" descr="IMG_04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705999" y="2645913"/>
            <a:ext cx="3528392" cy="26462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038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055626" y="2132857"/>
            <a:ext cx="2880320" cy="2160240"/>
          </a:xfrm>
        </p:spPr>
      </p:pic>
      <p:pic>
        <p:nvPicPr>
          <p:cNvPr id="9" name="Рисунок 8" descr="2018-10-24 14-25-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68194" y="3200642"/>
            <a:ext cx="3933775" cy="2950331"/>
          </a:xfrm>
          <a:prstGeom prst="rect">
            <a:avLst/>
          </a:prstGeom>
        </p:spPr>
      </p:pic>
      <p:pic>
        <p:nvPicPr>
          <p:cNvPr id="7" name="Рисунок 6" descr="2018-10-17 14-06-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126428" y="2522644"/>
            <a:ext cx="3118304" cy="2338728"/>
          </a:xfrm>
          <a:prstGeom prst="rect">
            <a:avLst/>
          </a:prstGeom>
        </p:spPr>
      </p:pic>
      <p:pic>
        <p:nvPicPr>
          <p:cNvPr id="8" name="Рисунок 7" descr="2018-10-24 14-18-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3703939" y="3288949"/>
            <a:ext cx="3339513" cy="30435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Психологическое просвещение и консультирование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d5d73edeb70bd2b244c46b296c0c131fc85bd1"/>
</p:tagLst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210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Информационно- коммуникативные технологии  в работе психологической службы  МБОУ СОШ №17  </vt:lpstr>
      <vt:lpstr>Применение ИКТ осуществляется в различных направлениях:</vt:lpstr>
      <vt:lpstr>ИКТ</vt:lpstr>
      <vt:lpstr>Информационные коммуникационные технологии</vt:lpstr>
      <vt:lpstr>ИКТ</vt:lpstr>
      <vt:lpstr>ИКТ</vt:lpstr>
      <vt:lpstr> Диагностическая работа </vt:lpstr>
      <vt:lpstr>Коррекционно-развивающая работа</vt:lpstr>
      <vt:lpstr>Психологическое просвещение и консультирование</vt:lpstr>
      <vt:lpstr>Профориентация </vt:lpstr>
      <vt:lpstr>Профилактика </vt:lpstr>
      <vt:lpstr>Информационные коммуникативные технологии</vt:lpstr>
    </vt:vector>
  </TitlesOfParts>
  <Company>http://presentation-creation.ru/</Company>
  <LinksUpToDate>false</LinksUpToDate>
  <SharedDoc>false</SharedDoc>
  <HyperlinkBase>http://presentation-creation.ru/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ИКТ в образовании</dc:title>
  <dc:creator>obstinate</dc:creator>
  <dc:description>Шаблон презентации с сайта http://presentation-creation.ru</dc:description>
  <cp:lastModifiedBy>Admin</cp:lastModifiedBy>
  <cp:revision>160</cp:revision>
  <dcterms:created xsi:type="dcterms:W3CDTF">2017-02-11T17:45:41Z</dcterms:created>
  <dcterms:modified xsi:type="dcterms:W3CDTF">2019-02-08T11:56:31Z</dcterms:modified>
</cp:coreProperties>
</file>