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-102" y="-5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085BF-176B-45DA-8DDC-1D85B73C35C0}" type="datetimeFigureOut">
              <a:rPr lang="ru-RU" smtClean="0"/>
              <a:pPr/>
              <a:t>02.07.2024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C645DF-AC14-426D-9433-0DC16DE41E3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3957529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085BF-176B-45DA-8DDC-1D85B73C35C0}" type="datetimeFigureOut">
              <a:rPr lang="ru-RU" smtClean="0"/>
              <a:pPr/>
              <a:t>02.07.2024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C645DF-AC14-426D-9433-0DC16DE41E3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8109938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085BF-176B-45DA-8DDC-1D85B73C35C0}" type="datetimeFigureOut">
              <a:rPr lang="ru-RU" smtClean="0"/>
              <a:pPr/>
              <a:t>02.07.2024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C645DF-AC14-426D-9433-0DC16DE41E3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7845973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085BF-176B-45DA-8DDC-1D85B73C35C0}" type="datetimeFigureOut">
              <a:rPr lang="ru-RU" smtClean="0"/>
              <a:pPr/>
              <a:t>02.07.2024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C645DF-AC14-426D-9433-0DC16DE41E3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507008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085BF-176B-45DA-8DDC-1D85B73C35C0}" type="datetimeFigureOut">
              <a:rPr lang="ru-RU" smtClean="0"/>
              <a:pPr/>
              <a:t>02.07.2024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C645DF-AC14-426D-9433-0DC16DE41E3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5047619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085BF-176B-45DA-8DDC-1D85B73C35C0}" type="datetimeFigureOut">
              <a:rPr lang="ru-RU" smtClean="0"/>
              <a:pPr/>
              <a:t>02.07.2024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C645DF-AC14-426D-9433-0DC16DE41E3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8717649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085BF-176B-45DA-8DDC-1D85B73C35C0}" type="datetimeFigureOut">
              <a:rPr lang="ru-RU" smtClean="0"/>
              <a:pPr/>
              <a:t>02.07.2024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C645DF-AC14-426D-9433-0DC16DE41E3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7635391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085BF-176B-45DA-8DDC-1D85B73C35C0}" type="datetimeFigureOut">
              <a:rPr lang="ru-RU" smtClean="0"/>
              <a:pPr/>
              <a:t>02.07.2024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C645DF-AC14-426D-9433-0DC16DE41E3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6273928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085BF-176B-45DA-8DDC-1D85B73C35C0}" type="datetimeFigureOut">
              <a:rPr lang="ru-RU" smtClean="0"/>
              <a:pPr/>
              <a:t>02.07.2024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C645DF-AC14-426D-9433-0DC16DE41E3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6175418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085BF-176B-45DA-8DDC-1D85B73C35C0}" type="datetimeFigureOut">
              <a:rPr lang="ru-RU" smtClean="0"/>
              <a:pPr/>
              <a:t>02.07.2024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C645DF-AC14-426D-9433-0DC16DE41E3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1269439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085BF-176B-45DA-8DDC-1D85B73C35C0}" type="datetimeFigureOut">
              <a:rPr lang="ru-RU" smtClean="0"/>
              <a:pPr/>
              <a:t>02.07.2024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C645DF-AC14-426D-9433-0DC16DE41E3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9143581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2085BF-176B-45DA-8DDC-1D85B73C35C0}" type="datetimeFigureOut">
              <a:rPr lang="ru-RU" smtClean="0"/>
              <a:pPr/>
              <a:t>02.07.2024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C645DF-AC14-426D-9433-0DC16DE41E3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0826595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sharpenSoften amount="-50000"/>
                    </a14:imgEffect>
                    <a14:imgEffect>
                      <a14:colorTemperature colorTemp="5661"/>
                    </a14:imgEffect>
                    <a14:imgEffect>
                      <a14:saturation sat="83000"/>
                    </a14:imgEffect>
                  </a14:imgLayer>
                </a14:imgProps>
              </a:ext>
            </a:extLst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71249" y="408063"/>
            <a:ext cx="3859480" cy="6365173"/>
          </a:xfrm>
          <a:prstGeom prst="roundRect">
            <a:avLst/>
          </a:prstGeom>
          <a:gradFill>
            <a:gsLst>
              <a:gs pos="24000">
                <a:schemeClr val="accent1">
                  <a:tint val="66000"/>
                  <a:satMod val="160000"/>
                  <a:alpha val="20000"/>
                </a:schemeClr>
              </a:gs>
              <a:gs pos="100000">
                <a:schemeClr val="accent1">
                  <a:tint val="44500"/>
                  <a:satMod val="160000"/>
                </a:schemeClr>
              </a:gs>
              <a:gs pos="83000">
                <a:schemeClr val="accent1">
                  <a:tint val="23500"/>
                  <a:satMod val="160000"/>
                </a:schemeClr>
              </a:gs>
            </a:gsLst>
            <a:path path="circle">
              <a:fillToRect r="100000" b="100000"/>
            </a:path>
          </a:gradFill>
          <a:ln w="53975" cmpd="sng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4479959" y="405431"/>
            <a:ext cx="7277595" cy="3194462"/>
          </a:xfrm>
          <a:prstGeom prst="roundRect">
            <a:avLst/>
          </a:prstGeom>
          <a:gradFill>
            <a:gsLst>
              <a:gs pos="24000">
                <a:schemeClr val="accent1">
                  <a:tint val="66000"/>
                  <a:satMod val="160000"/>
                  <a:alpha val="20000"/>
                </a:schemeClr>
              </a:gs>
              <a:gs pos="100000">
                <a:schemeClr val="accent1">
                  <a:tint val="44500"/>
                  <a:satMod val="160000"/>
                </a:schemeClr>
              </a:gs>
              <a:gs pos="83000">
                <a:schemeClr val="accent1">
                  <a:tint val="23500"/>
                  <a:satMod val="160000"/>
                </a:schemeClr>
              </a:gs>
            </a:gsLst>
            <a:path path="circle">
              <a:fillToRect r="100000" b="100000"/>
            </a:path>
          </a:gradFill>
          <a:ln w="53975" cmpd="sng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4028702" y="3641421"/>
            <a:ext cx="4090055" cy="3131815"/>
          </a:xfrm>
          <a:prstGeom prst="roundRect">
            <a:avLst>
              <a:gd name="adj" fmla="val 37260"/>
            </a:avLst>
          </a:prstGeom>
          <a:gradFill>
            <a:gsLst>
              <a:gs pos="24000">
                <a:schemeClr val="accent1">
                  <a:tint val="66000"/>
                  <a:satMod val="160000"/>
                  <a:alpha val="20000"/>
                </a:schemeClr>
              </a:gs>
              <a:gs pos="100000">
                <a:schemeClr val="accent1">
                  <a:tint val="44500"/>
                  <a:satMod val="160000"/>
                </a:schemeClr>
              </a:gs>
              <a:gs pos="83000">
                <a:schemeClr val="accent1">
                  <a:tint val="23500"/>
                  <a:satMod val="160000"/>
                </a:schemeClr>
              </a:gs>
            </a:gsLst>
            <a:path path="circle">
              <a:fillToRect r="100000" b="100000"/>
            </a:path>
          </a:gradFill>
          <a:ln w="53975" cmpd="sng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00" b="1" dirty="0" smtClean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87033" y="764158"/>
            <a:ext cx="3550721" cy="60478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5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сегодняшнем понимании </a:t>
            </a:r>
            <a:r>
              <a:rPr lang="ru-RU" sz="1500" b="1" u="sng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гигиена</a:t>
            </a:r>
            <a:r>
              <a:rPr lang="ru-RU" sz="15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самостоятельная фундаментальная медицинская наука, изучающая действие разнообразных факторов окружающей среды (физические, химические, биологические и др.) и социальной деятельности на организм человека и разрабатывающая мероприятия, направленные на предупреждение заболеваний, сохранение здоровья и продление жизни. Гигиена относится к наиболее древним отраслям медицинских знаний. Термин «гигиена» в переводе с греческого языка означает </a:t>
            </a:r>
            <a:r>
              <a:rPr lang="ru-RU" sz="1500" b="1" u="sng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«приносящий здоровье», «целебный».</a:t>
            </a:r>
          </a:p>
          <a:p>
            <a:endParaRPr lang="ru-RU" sz="1500" b="1" u="sng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******************</a:t>
            </a:r>
            <a:endParaRPr lang="ru-RU" sz="1500" b="1" u="sng" dirty="0" smtClean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500" b="1" u="sng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Объектом</a:t>
            </a:r>
            <a:r>
              <a:rPr lang="ru-RU" sz="15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изучения гигиены является </a:t>
            </a:r>
            <a:r>
              <a:rPr lang="ru-RU" sz="1500" b="1" u="sng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человек.</a:t>
            </a:r>
            <a:r>
              <a:rPr lang="ru-RU" sz="15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b="1" u="sng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Предметом</a:t>
            </a:r>
            <a:r>
              <a:rPr lang="ru-RU" sz="15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исследования является </a:t>
            </a:r>
            <a:r>
              <a:rPr lang="ru-RU" sz="1500" b="1" u="sng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организм человека</a:t>
            </a:r>
            <a:r>
              <a:rPr lang="ru-RU" sz="15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его непрерывной и неразрывной связи с окружающей средой.</a:t>
            </a:r>
          </a:p>
          <a:p>
            <a:pPr algn="just"/>
            <a:r>
              <a:rPr lang="ru-RU" sz="14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14246" y="400110"/>
            <a:ext cx="7125812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b="1" u="sng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Гигиена является основой профилактики заболеваний!</a:t>
            </a:r>
          </a:p>
          <a:p>
            <a:pPr algn="just"/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*********************************************</a:t>
            </a:r>
          </a:p>
          <a:p>
            <a:pPr algn="just"/>
            <a:r>
              <a:rPr lang="ru-RU" sz="1300" b="1" u="heavy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Целью гигиенической науки</a:t>
            </a:r>
            <a:r>
              <a:rPr lang="ru-RU" sz="13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является изучение особенностей окружающей среды, разработка гигиенических нормативов, требований и профилактических мероприятий, реализация которых обеспечит оптимальные условия жизни и труда человека, снизит заболеваемость и смертность, повысит их работоспособность и увеличит время жизни.</a:t>
            </a:r>
          </a:p>
          <a:p>
            <a:pPr algn="just"/>
            <a:endParaRPr lang="ru-RU" sz="1200" b="1" dirty="0" smtClean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*********************************************</a:t>
            </a:r>
            <a:endParaRPr lang="ru-RU" sz="2400" b="1" dirty="0" smtClean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3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Гигиена – тесно связана с </a:t>
            </a:r>
            <a:r>
              <a:rPr lang="ru-RU" sz="1300" b="1" u="heavy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САНИТАРИЕЙ</a:t>
            </a:r>
            <a:r>
              <a:rPr lang="ru-RU" sz="1300" b="1" u="sng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3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(от латинского </a:t>
            </a:r>
            <a:r>
              <a:rPr lang="ru-RU" sz="1300" b="1" dirty="0" err="1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sanitarius</a:t>
            </a:r>
            <a:r>
              <a:rPr lang="ru-RU" sz="13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способствующий здоровью и от </a:t>
            </a:r>
            <a:r>
              <a:rPr lang="ru-RU" sz="1300" b="1" dirty="0" err="1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sanitas</a:t>
            </a:r>
            <a:r>
              <a:rPr lang="ru-RU" sz="13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здоровье) - совокупность практических мероприятий, направленных на осуществление гигиенических нормативов и требований, чем в настоящее время </a:t>
            </a:r>
            <a:r>
              <a:rPr lang="ru-RU" sz="1300" b="1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занимается </a:t>
            </a:r>
            <a:r>
              <a:rPr lang="ru-RU" sz="1300" b="1" u="heavy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Федеральная </a:t>
            </a:r>
            <a:r>
              <a:rPr lang="ru-RU" sz="1300" b="1" u="heavy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служба по надзору в сфере защиты прав потребителей и благополучия человека (Роспотребнадзор).</a:t>
            </a:r>
          </a:p>
          <a:p>
            <a:endParaRPr lang="ru-RU" b="1" u="sng" dirty="0" smtClean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7944594" y="3641420"/>
            <a:ext cx="4118761" cy="3131816"/>
          </a:xfrm>
          <a:prstGeom prst="roundRect">
            <a:avLst>
              <a:gd name="adj" fmla="val 37260"/>
            </a:avLst>
          </a:prstGeom>
          <a:gradFill>
            <a:gsLst>
              <a:gs pos="24000">
                <a:schemeClr val="accent1">
                  <a:tint val="66000"/>
                  <a:satMod val="160000"/>
                  <a:alpha val="20000"/>
                </a:schemeClr>
              </a:gs>
              <a:gs pos="100000">
                <a:schemeClr val="accent1">
                  <a:tint val="44500"/>
                  <a:satMod val="160000"/>
                </a:schemeClr>
              </a:gs>
              <a:gs pos="83000">
                <a:schemeClr val="accent1">
                  <a:tint val="23500"/>
                  <a:satMod val="160000"/>
                </a:schemeClr>
              </a:gs>
            </a:gsLst>
            <a:path path="circle">
              <a:fillToRect r="100000" b="100000"/>
            </a:path>
          </a:gradFill>
          <a:ln w="53975" cmpd="sng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00" b="1" dirty="0" smtClean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185139" y="3985847"/>
            <a:ext cx="3751384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b="1" u="sng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Гигиена включает в себя ряд самостоятельных профильных отраслей:</a:t>
            </a:r>
          </a:p>
          <a:p>
            <a:pPr marL="171450" indent="-171450" algn="just">
              <a:buFont typeface="Wingdings" panose="05000000000000000000" pitchFamily="2" charset="2"/>
              <a:buChar char="v"/>
            </a:pPr>
            <a:r>
              <a:rPr lang="ru-RU" sz="15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Гигиена труда;</a:t>
            </a:r>
          </a:p>
          <a:p>
            <a:pPr marL="171450" indent="-171450" algn="just">
              <a:buFont typeface="Wingdings" panose="05000000000000000000" pitchFamily="2" charset="2"/>
              <a:buChar char="v"/>
            </a:pPr>
            <a:r>
              <a:rPr lang="ru-RU" sz="15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Коммунальная гигиена;</a:t>
            </a:r>
          </a:p>
          <a:p>
            <a:pPr marL="171450" indent="-171450" algn="just">
              <a:buFont typeface="Wingdings" panose="05000000000000000000" pitchFamily="2" charset="2"/>
              <a:buChar char="v"/>
            </a:pPr>
            <a:r>
              <a:rPr lang="ru-RU" sz="15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Гигиена детей и подростков;</a:t>
            </a:r>
          </a:p>
          <a:p>
            <a:pPr marL="171450" indent="-171450" algn="just">
              <a:buFont typeface="Wingdings" panose="05000000000000000000" pitchFamily="2" charset="2"/>
              <a:buChar char="v"/>
            </a:pPr>
            <a:r>
              <a:rPr lang="ru-RU" sz="15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Гигиена питания;</a:t>
            </a:r>
          </a:p>
          <a:p>
            <a:pPr marL="171450" indent="-171450" algn="just">
              <a:buFont typeface="Wingdings" panose="05000000000000000000" pitchFamily="2" charset="2"/>
              <a:buChar char="v"/>
            </a:pPr>
            <a:r>
              <a:rPr lang="ru-RU" sz="15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Радиационная гигиена;</a:t>
            </a:r>
          </a:p>
          <a:p>
            <a:pPr marL="171450" indent="-171450" algn="just">
              <a:buFont typeface="Wingdings" panose="05000000000000000000" pitchFamily="2" charset="2"/>
              <a:buChar char="v"/>
            </a:pPr>
            <a:r>
              <a:rPr lang="ru-RU" sz="15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Гигиеническое воспитание населения;</a:t>
            </a:r>
          </a:p>
          <a:p>
            <a:pPr marL="171450" indent="-171450" algn="just">
              <a:buFont typeface="Wingdings" panose="05000000000000000000" pitchFamily="2" charset="2"/>
              <a:buChar char="v"/>
            </a:pPr>
            <a:r>
              <a:rPr lang="ru-RU" sz="15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Социально-гигиенический мониторинг; 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195506" y="3963380"/>
            <a:ext cx="3738586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1500" b="1" u="sng" dirty="0">
                <a:solidFill>
                  <a:srgbClr val="4472C4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Гигиена использует множество разнообразных методов, среди которых</a:t>
            </a:r>
            <a:r>
              <a:rPr lang="ru-RU" sz="1500" b="1" u="sng" dirty="0" smtClean="0">
                <a:solidFill>
                  <a:srgbClr val="4472C4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1500" b="1" u="sng" dirty="0">
              <a:solidFill>
                <a:srgbClr val="4472C4">
                  <a:lumMod val="50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lvl="0" indent="-171450" algn="just">
              <a:buFont typeface="Wingdings" panose="05000000000000000000" pitchFamily="2" charset="2"/>
              <a:buChar char="v"/>
            </a:pPr>
            <a:r>
              <a:rPr lang="ru-RU" sz="1500" b="1" dirty="0">
                <a:solidFill>
                  <a:srgbClr val="4472C4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Эпидемиологический (изучение здоровья населения);</a:t>
            </a:r>
          </a:p>
          <a:p>
            <a:pPr marL="171450" lvl="0" indent="-171450" algn="just">
              <a:buFont typeface="Wingdings" panose="05000000000000000000" pitchFamily="2" charset="2"/>
              <a:buChar char="v"/>
            </a:pPr>
            <a:r>
              <a:rPr lang="ru-RU" sz="1500" b="1" dirty="0">
                <a:solidFill>
                  <a:srgbClr val="4472C4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Санитарного обследования; </a:t>
            </a:r>
          </a:p>
          <a:p>
            <a:pPr marL="171450" lvl="0" indent="-171450" algn="just">
              <a:buFont typeface="Wingdings" panose="05000000000000000000" pitchFamily="2" charset="2"/>
              <a:buChar char="v"/>
            </a:pPr>
            <a:r>
              <a:rPr lang="ru-RU" sz="1500" b="1" dirty="0">
                <a:solidFill>
                  <a:srgbClr val="4472C4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Гигиенического эксперимента (натурного и лабораторного);</a:t>
            </a:r>
          </a:p>
          <a:p>
            <a:pPr marL="171450" lvl="0" indent="-171450" algn="just">
              <a:buFont typeface="Wingdings" panose="05000000000000000000" pitchFamily="2" charset="2"/>
              <a:buChar char="v"/>
            </a:pPr>
            <a:r>
              <a:rPr lang="ru-RU" sz="1500" b="1" dirty="0">
                <a:solidFill>
                  <a:srgbClr val="4472C4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Санитарной экспертизы;</a:t>
            </a:r>
          </a:p>
          <a:p>
            <a:pPr marL="171450" lvl="0" indent="-171450" algn="just">
              <a:buFont typeface="Wingdings" panose="05000000000000000000" pitchFamily="2" charset="2"/>
              <a:buChar char="v"/>
            </a:pPr>
            <a:r>
              <a:rPr lang="ru-RU" sz="1500" b="1" dirty="0">
                <a:solidFill>
                  <a:srgbClr val="4472C4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Санитарного просвещения (гигиенического воспитания и обучения населения).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024554" y="0"/>
            <a:ext cx="643003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«Гигиена как отрасль профилактической медицины»</a:t>
            </a:r>
            <a:endParaRPr lang="ru-RU" sz="2000" b="1" dirty="0">
              <a:ln>
                <a:solidFill>
                  <a:schemeClr val="tx1">
                    <a:alpha val="0"/>
                  </a:schemeClr>
                </a:solidFill>
              </a:ln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04955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</TotalTime>
  <Words>273</Words>
  <Application>Microsoft Office PowerPoint</Application>
  <PresentationFormat>Произвольный</PresentationFormat>
  <Paragraphs>26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Слайд 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Вера Дешпит</dc:creator>
  <cp:lastModifiedBy>СГМ</cp:lastModifiedBy>
  <cp:revision>22</cp:revision>
  <dcterms:created xsi:type="dcterms:W3CDTF">2024-06-13T06:49:57Z</dcterms:created>
  <dcterms:modified xsi:type="dcterms:W3CDTF">2024-07-02T11:40:28Z</dcterms:modified>
</cp:coreProperties>
</file>