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0000"/>
    <a:srgbClr val="996633"/>
    <a:srgbClr val="5C4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02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2077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5233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77648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6316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8496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0890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2085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479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183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5947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6164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sharpenSoften amount="-51000"/>
                    </a14:imgEffect>
                  </a14:imgLayer>
                </a14:imgProps>
              </a:ext>
            </a:extLst>
          </a:blip>
          <a:srcRect/>
          <a:tile tx="50800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BD50A-335C-4288-975E-26D0B4FCDE86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9E679-825F-4EB6-8C6A-BFFA05894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09990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97325" y="475014"/>
            <a:ext cx="4035288" cy="6165330"/>
          </a:xfrm>
          <a:prstGeom prst="roundRect">
            <a:avLst/>
          </a:prstGeom>
          <a:solidFill>
            <a:schemeClr val="bg1">
              <a:alpha val="49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049486" y="463138"/>
            <a:ext cx="4051157" cy="6177205"/>
          </a:xfrm>
          <a:prstGeom prst="roundRect">
            <a:avLst/>
          </a:prstGeom>
          <a:solidFill>
            <a:schemeClr val="bg1">
              <a:alpha val="49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003968" y="439385"/>
            <a:ext cx="4037611" cy="6252360"/>
          </a:xfrm>
          <a:prstGeom prst="roundRect">
            <a:avLst/>
          </a:prstGeom>
          <a:solidFill>
            <a:schemeClr val="bg1">
              <a:alpha val="49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" name="TextBox 6"/>
          <p:cNvSpPr txBox="1"/>
          <p:nvPr/>
        </p:nvSpPr>
        <p:spPr>
          <a:xfrm>
            <a:off x="178130" y="695407"/>
            <a:ext cx="3798090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Государственный санитарно-эпидемиологический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деятельность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предупреждению,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обнаружению, пресечению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 Российской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в области обеспечения санитарно-эпидемиологического благополучия населения в целях охраны здоровья населения и среды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обитания. </a:t>
            </a:r>
          </a:p>
          <a:p>
            <a:endParaRPr lang="ru-RU" sz="2000" b="1" dirty="0" smtClean="0">
              <a:solidFill>
                <a:srgbClr val="58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|||||||||||||||||||||||||||||||||||||||||||||||||||||||||||||||||</a:t>
            </a:r>
            <a:endParaRPr lang="ru-RU" sz="2000" b="1" dirty="0" smtClean="0">
              <a:solidFill>
                <a:srgbClr val="58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Федеральная служба по надзору в сфере защиты прав потребителей и благополучия человека (Роспотребнадзор) является уполномоченным федеральным органом исполнительной власти, осуществляющим функции по контролю и надзору в сфере обеспечения санитарно-эпидемиологического благополучия населения, защиты прав потребителей и потребительского рынка.</a:t>
            </a:r>
          </a:p>
          <a:p>
            <a:pPr algn="just"/>
            <a:endParaRPr lang="ru-RU" sz="2000" b="1" dirty="0" smtClean="0">
              <a:solidFill>
                <a:srgbClr val="58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|||||||||||||||||||||||||||||||||||||||||||||||||||||||||||||||||</a:t>
            </a:r>
            <a:endParaRPr lang="ru-RU" sz="2400" b="1" dirty="0">
              <a:solidFill>
                <a:srgbClr val="58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2739" y="563968"/>
            <a:ext cx="4126523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развитии санитарно-эпидемиологической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нашей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страны и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Ростовской области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определить 6 основных этапов: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этап - 1918 - 1921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 характеризуются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созданием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 учреждений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борьбы с эпидемиями;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 этап - 1922-1932 годы, формирование и укрепление санитарных органов страны, как обязательных звеньев здравоохранения;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 этап - 1933-1948 годы, - создание Государственной санитарной инспекции в рамках санитарно-эпидемиологической службы;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 этап 1949 - 1955 годы, образование единой санитарно-эпидемиологической службы;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этап 1956 - 1991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– интенсивное развитие новых отраслей народного хозяйства, расширение и углубление научных исследований в области гигиены привели к развитию актуальных направлений: радиационная гигиена, гигиена и токсикология пестицидов;</a:t>
            </a:r>
            <a:endParaRPr lang="ru-RU" sz="1300" b="1" dirty="0">
              <a:solidFill>
                <a:srgbClr val="58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 этап - это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 новый этап, который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начался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принятия Федерального Закона РФ </a:t>
            </a:r>
            <a:endParaRPr lang="ru-RU" sz="1300" b="1" dirty="0" smtClean="0">
              <a:solidFill>
                <a:srgbClr val="58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/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52-ФЗ от 30 марта 1999г.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 санитарно-эпидемиологическом благополучии населения",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обретение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санитарной службой статуса федеральной, усилением работы по анализу состояния здоровья населения в связи с факторами окружающей среды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0223" y="529152"/>
            <a:ext cx="3750889" cy="6109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Указом Президента Российской Федерации от 9 марта 2004 года </a:t>
            </a:r>
            <a:endParaRPr lang="ru-RU" sz="1300" b="1" dirty="0" smtClean="0">
              <a:solidFill>
                <a:srgbClr val="58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300" b="1" dirty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314 «О системе и структуре федеральных органов исполнительной власти» госсанэпидслужба преобразована в Федеральную службу по надзору в сфере защиты прав потребителей и благополучия человека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en-US" sz="20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||||||||||||||||||||||||||||||||||||||||||||||||||||||||||||||||</a:t>
            </a:r>
            <a:endParaRPr lang="ru-RU" sz="2000" b="1" dirty="0">
              <a:solidFill>
                <a:srgbClr val="58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 настоящее время структура Роспотребнадзора в Ростовской области представлена: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Управлением Роспотребнадзора по Ростовской области;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ФБУЗ «Центр гигиены и эпидемиологии в Ростовской области»;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ФБУН «Ростовский научно-исследовательский институт микробиологии и паразитологии» Роспотребнадзора;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ФКУЗ «Ростовский научно-исследовательский противочумный институт» Роспотребнадзора.</a:t>
            </a:r>
          </a:p>
          <a:p>
            <a:pPr lvl="0"/>
            <a:r>
              <a:rPr lang="en-US" sz="20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||||||||||||||||||||||||||||||||||||||||||||||||||||||||||||||||</a:t>
            </a:r>
            <a:endParaRPr lang="ru-RU" sz="2000" b="1" dirty="0">
              <a:solidFill>
                <a:srgbClr val="58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0" dirty="0" smtClean="0">
                <a:solidFill>
                  <a:srgbClr val="58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Главной задачей </a:t>
            </a:r>
            <a:r>
              <a:rPr lang="ru-RU" sz="1300" b="1" dirty="0" smtClean="0">
                <a:solidFill>
                  <a:srgbClr val="58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Роспотребнадзора </a:t>
            </a:r>
            <a:r>
              <a:rPr lang="ru-RU" sz="1300" b="1" i="0" dirty="0" smtClean="0">
                <a:solidFill>
                  <a:srgbClr val="58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1300" b="1" i="0" dirty="0" smtClean="0">
                <a:solidFill>
                  <a:srgbClr val="58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санитарно-эпидемиологического благополучия населения, предупреждение, выявление или ликвидация опасного и вредного влияния среды обитания человека на здоровье.</a:t>
            </a:r>
            <a:endParaRPr lang="ru-RU" sz="1300" b="1" dirty="0">
              <a:solidFill>
                <a:srgbClr val="58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9363" y="100091"/>
            <a:ext cx="9990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n w="0">
                  <a:solidFill>
                    <a:schemeClr val="tx1">
                      <a:alpha val="33000"/>
                    </a:schemeClr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«Санитарно - эпидемиологический контроль (надзор) на страже охраны здоровья населения»</a:t>
            </a:r>
            <a:endParaRPr lang="ru-RU" b="1" dirty="0">
              <a:ln w="0">
                <a:solidFill>
                  <a:schemeClr val="tx1">
                    <a:alpha val="33000"/>
                  </a:schemeClr>
                </a:solidFill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320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341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Дешпит</dc:creator>
  <cp:lastModifiedBy>СГМ</cp:lastModifiedBy>
  <cp:revision>38</cp:revision>
  <dcterms:created xsi:type="dcterms:W3CDTF">2024-06-14T08:46:38Z</dcterms:created>
  <dcterms:modified xsi:type="dcterms:W3CDTF">2024-07-02T11:44:47Z</dcterms:modified>
</cp:coreProperties>
</file>