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FF"/>
    <a:srgbClr val="0033CC"/>
    <a:srgbClr val="CCECFF"/>
    <a:srgbClr val="00FFFF"/>
    <a:srgbClr val="FFFF66"/>
    <a:srgbClr val="CC00CC"/>
    <a:srgbClr val="008000"/>
    <a:srgbClr val="FF6600"/>
    <a:srgbClr val="006600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-102" y="-5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CA5EC9-0596-4C76-8A4E-2CA4A92DD00F}" type="datetimeFigureOut">
              <a:rPr lang="ru-RU" smtClean="0"/>
              <a:t>08.06.2016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3E03A3-2544-4DB3-A31B-9138A87EBA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781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E03A3-2544-4DB3-A31B-9138A87EBA5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9559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71F77-8961-42E0-A31A-8AD2FFFC534F}" type="datetimeFigureOut">
              <a:rPr lang="ru-RU" smtClean="0"/>
              <a:t>08.06.2016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A48AC-B7E1-4615-9429-A62043721B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2291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71F77-8961-42E0-A31A-8AD2FFFC534F}" type="datetimeFigureOut">
              <a:rPr lang="ru-RU" smtClean="0"/>
              <a:t>08.06.2016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A48AC-B7E1-4615-9429-A62043721B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9303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71F77-8961-42E0-A31A-8AD2FFFC534F}" type="datetimeFigureOut">
              <a:rPr lang="ru-RU" smtClean="0"/>
              <a:t>08.06.2016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A48AC-B7E1-4615-9429-A62043721B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8069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71F77-8961-42E0-A31A-8AD2FFFC534F}" type="datetimeFigureOut">
              <a:rPr lang="ru-RU" smtClean="0"/>
              <a:t>08.06.2016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A48AC-B7E1-4615-9429-A62043721B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6401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71F77-8961-42E0-A31A-8AD2FFFC534F}" type="datetimeFigureOut">
              <a:rPr lang="ru-RU" smtClean="0"/>
              <a:t>08.06.2016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A48AC-B7E1-4615-9429-A62043721B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953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71F77-8961-42E0-A31A-8AD2FFFC534F}" type="datetimeFigureOut">
              <a:rPr lang="ru-RU" smtClean="0"/>
              <a:t>08.06.2016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A48AC-B7E1-4615-9429-A62043721B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9885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71F77-8961-42E0-A31A-8AD2FFFC534F}" type="datetimeFigureOut">
              <a:rPr lang="ru-RU" smtClean="0"/>
              <a:t>08.06.2016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A48AC-B7E1-4615-9429-A62043721B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9029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71F77-8961-42E0-A31A-8AD2FFFC534F}" type="datetimeFigureOut">
              <a:rPr lang="ru-RU" smtClean="0"/>
              <a:t>08.06.2016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A48AC-B7E1-4615-9429-A62043721B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7219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71F77-8961-42E0-A31A-8AD2FFFC534F}" type="datetimeFigureOut">
              <a:rPr lang="ru-RU" smtClean="0"/>
              <a:t>08.06.2016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A48AC-B7E1-4615-9429-A62043721B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3069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71F77-8961-42E0-A31A-8AD2FFFC534F}" type="datetimeFigureOut">
              <a:rPr lang="ru-RU" smtClean="0"/>
              <a:t>08.06.2016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A48AC-B7E1-4615-9429-A62043721B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0220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71F77-8961-42E0-A31A-8AD2FFFC534F}" type="datetimeFigureOut">
              <a:rPr lang="ru-RU" smtClean="0"/>
              <a:t>08.06.2016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A48AC-B7E1-4615-9429-A62043721B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9281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71F77-8961-42E0-A31A-8AD2FFFC534F}" type="datetimeFigureOut">
              <a:rPr lang="ru-RU" smtClean="0"/>
              <a:t>08.06.2016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FA48AC-B7E1-4615-9429-A62043721B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2897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488" y="5107468"/>
            <a:ext cx="2314950" cy="15433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128" y="5241209"/>
            <a:ext cx="2196317" cy="14642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510" y="3364437"/>
            <a:ext cx="2157552" cy="16181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167" y="4502321"/>
            <a:ext cx="2166342" cy="16247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52277">
            <a:off x="4757655" y="342310"/>
            <a:ext cx="1988284" cy="14912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18257" y="2181199"/>
            <a:ext cx="5704765" cy="1176670"/>
          </a:xfrm>
          <a:noFill/>
        </p:spPr>
        <p:txBody>
          <a:bodyPr>
            <a:normAutofit fontScale="90000"/>
          </a:bodyPr>
          <a:lstStyle/>
          <a:p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детский сад комбинированного вида второй категории № 7 </a:t>
            </a: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Солнышко»</a:t>
            </a:r>
            <a:r>
              <a:rPr lang="ru-RU" sz="1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srgbClr val="0033CC"/>
                </a:solidFill>
              </a:rPr>
              <a:t> </a:t>
            </a:r>
            <a:r>
              <a:rPr lang="ru-RU" sz="1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Воспитанников-265,  </a:t>
            </a:r>
            <a:r>
              <a:rPr lang="ru-RU" sz="12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сотрудников-62 </a:t>
            </a:r>
            <a:r>
              <a:rPr lang="ru-RU" sz="1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педагогов-31</a:t>
            </a:r>
            <a:r>
              <a:rPr lang="ru-RU" sz="1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9 групп общеразвивающего вида. 2 группы </a:t>
            </a:r>
            <a:r>
              <a:rPr lang="ru-RU" sz="12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компенсирующей </a:t>
            </a:r>
            <a:r>
              <a:rPr lang="ru-RU" sz="1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направленности</a:t>
            </a:r>
            <a:br>
              <a:rPr lang="ru-RU" sz="1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Коллектив реализует основную общеобразовательную программу МБДОУ</a:t>
            </a:r>
            <a:br>
              <a:rPr lang="ru-RU" sz="1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2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70" y="1958738"/>
            <a:ext cx="2672012" cy="1828800"/>
          </a:xfrm>
          <a:prstGeom prst="rect">
            <a:avLst/>
          </a:prstGeom>
          <a:noFill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02" y="136682"/>
            <a:ext cx="2190029" cy="16425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04" y="3908648"/>
            <a:ext cx="1999599" cy="14996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553" y="3378070"/>
            <a:ext cx="2508379" cy="1410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617" y="110611"/>
            <a:ext cx="2196317" cy="16472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21798">
            <a:off x="955940" y="5109327"/>
            <a:ext cx="2052780" cy="15395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31091">
            <a:off x="2668813" y="380004"/>
            <a:ext cx="2012453" cy="15093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3" name="Прямоугольник 22"/>
          <p:cNvSpPr/>
          <p:nvPr/>
        </p:nvSpPr>
        <p:spPr>
          <a:xfrm>
            <a:off x="9095492" y="136682"/>
            <a:ext cx="2908699" cy="6527012"/>
          </a:xfrm>
          <a:prstGeom prst="rect">
            <a:avLst/>
          </a:prstGeom>
          <a:solidFill>
            <a:srgbClr val="FFFF66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200" b="1" u="sng" dirty="0" smtClean="0">
                <a:solidFill>
                  <a:srgbClr val="FF0000"/>
                </a:solidFill>
              </a:rPr>
              <a:t>2009г</a:t>
            </a:r>
            <a:r>
              <a:rPr lang="ru-RU" sz="1200" b="1" dirty="0" smtClean="0">
                <a:solidFill>
                  <a:schemeClr val="tx1"/>
                </a:solidFill>
              </a:rPr>
              <a:t>- </a:t>
            </a:r>
            <a:r>
              <a:rPr lang="ru-RU" sz="1200" dirty="0" smtClean="0">
                <a:solidFill>
                  <a:schemeClr val="tx1"/>
                </a:solidFill>
              </a:rPr>
              <a:t>Дипломант  областного конкурса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200" dirty="0" smtClean="0">
                <a:solidFill>
                  <a:schemeClr val="tx1"/>
                </a:solidFill>
              </a:rPr>
              <a:t> « На лучшую подготовительную группу по изучению ПДД»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200" u="sng" dirty="0" smtClean="0">
                <a:solidFill>
                  <a:srgbClr val="FF0000"/>
                </a:solidFill>
              </a:rPr>
              <a:t>2010 г</a:t>
            </a:r>
            <a:r>
              <a:rPr lang="ru-RU" sz="1200" dirty="0" smtClean="0">
                <a:solidFill>
                  <a:schemeClr val="tx1"/>
                </a:solidFill>
              </a:rPr>
              <a:t>- Дипломант областного конкурса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200" dirty="0" smtClean="0">
                <a:solidFill>
                  <a:schemeClr val="tx1"/>
                </a:solidFill>
              </a:rPr>
              <a:t>« Мы защитим тебя, малыш»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200" dirty="0" smtClean="0">
                <a:solidFill>
                  <a:schemeClr val="tx1"/>
                </a:solidFill>
              </a:rPr>
              <a:t>  -   Дипломант муниципального конкурса, посвященного Дню города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200" dirty="0" smtClean="0">
                <a:solidFill>
                  <a:schemeClr val="tx1"/>
                </a:solidFill>
              </a:rPr>
              <a:t>  -  Дипломант  фестиваля « Надежда»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200" u="sng" dirty="0" smtClean="0">
                <a:solidFill>
                  <a:srgbClr val="FF0000"/>
                </a:solidFill>
              </a:rPr>
              <a:t>2011г</a:t>
            </a:r>
            <a:r>
              <a:rPr lang="ru-RU" sz="1200" u="sng" dirty="0" smtClean="0">
                <a:solidFill>
                  <a:schemeClr val="tx1"/>
                </a:solidFill>
              </a:rPr>
              <a:t>- </a:t>
            </a:r>
            <a:r>
              <a:rPr lang="ru-RU" sz="1200" dirty="0" smtClean="0">
                <a:solidFill>
                  <a:schemeClr val="tx1"/>
                </a:solidFill>
              </a:rPr>
              <a:t> Победитель муниципального  конкурса « Воспитатель года»  (Звенигородская Н. Е.)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200" dirty="0" smtClean="0">
                <a:solidFill>
                  <a:schemeClr val="tx1"/>
                </a:solidFill>
              </a:rPr>
              <a:t>  - Победитель  муниципального конкурса « Выставка цветов»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200" u="sng" dirty="0" smtClean="0">
                <a:solidFill>
                  <a:srgbClr val="FF0000"/>
                </a:solidFill>
              </a:rPr>
              <a:t>2012г-  </a:t>
            </a:r>
            <a:r>
              <a:rPr lang="ru-RU" sz="1200" dirty="0" smtClean="0">
                <a:solidFill>
                  <a:schemeClr val="tx1"/>
                </a:solidFill>
              </a:rPr>
              <a:t>Победитель муниципального конкурса, посвященного 309-годовщине г. Белая Калитва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200" u="sng" dirty="0" smtClean="0">
                <a:solidFill>
                  <a:srgbClr val="FF0000"/>
                </a:solidFill>
              </a:rPr>
              <a:t>2013г- </a:t>
            </a:r>
            <a:r>
              <a:rPr lang="ru-RU" sz="1200" dirty="0" smtClean="0">
                <a:solidFill>
                  <a:srgbClr val="FF0000"/>
                </a:solidFill>
              </a:rPr>
              <a:t> </a:t>
            </a:r>
            <a:r>
              <a:rPr lang="ru-RU" sz="1200" dirty="0" smtClean="0">
                <a:solidFill>
                  <a:schemeClr val="tx1"/>
                </a:solidFill>
              </a:rPr>
              <a:t>Победитель муниципального конкурса, посвященному 310-летию г. Белая Калитва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200" u="sng" dirty="0" smtClean="0">
                <a:solidFill>
                  <a:srgbClr val="FF0000"/>
                </a:solidFill>
              </a:rPr>
              <a:t>2014г- </a:t>
            </a:r>
            <a:r>
              <a:rPr lang="ru-RU" sz="1200" dirty="0" smtClean="0">
                <a:solidFill>
                  <a:schemeClr val="tx1"/>
                </a:solidFill>
              </a:rPr>
              <a:t>Лауреат районного конкурса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200" dirty="0" smtClean="0">
                <a:solidFill>
                  <a:schemeClr val="tx1"/>
                </a:solidFill>
              </a:rPr>
              <a:t>« Лучший двор детского сад»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200" dirty="0" smtClean="0">
                <a:solidFill>
                  <a:schemeClr val="tx1"/>
                </a:solidFill>
              </a:rPr>
              <a:t>    - Победитель областного конкурса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200" dirty="0" smtClean="0">
                <a:solidFill>
                  <a:schemeClr val="tx1"/>
                </a:solidFill>
              </a:rPr>
              <a:t>« Безопасная дорога в детский сад»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u="sng" dirty="0" smtClean="0">
                <a:solidFill>
                  <a:srgbClr val="FF0000"/>
                </a:solidFill>
              </a:rPr>
              <a:t>2015г </a:t>
            </a:r>
            <a:r>
              <a:rPr lang="ru-RU" sz="1200" dirty="0" smtClean="0">
                <a:solidFill>
                  <a:schemeClr val="tx1"/>
                </a:solidFill>
              </a:rPr>
              <a:t>–Дипломант выставки- конкурса детского творчества  « К нам гости пришли»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200" dirty="0" smtClean="0">
                <a:solidFill>
                  <a:schemeClr val="tx1"/>
                </a:solidFill>
              </a:rPr>
              <a:t> - Победитель муниципального  конкурса « Воспитатель года» ( </a:t>
            </a:r>
            <a:r>
              <a:rPr lang="ru-RU" sz="1200" dirty="0" err="1" smtClean="0">
                <a:solidFill>
                  <a:schemeClr val="tx1"/>
                </a:solidFill>
              </a:rPr>
              <a:t>Рыскова</a:t>
            </a:r>
            <a:r>
              <a:rPr lang="ru-RU" sz="1200" dirty="0" smtClean="0">
                <a:solidFill>
                  <a:schemeClr val="tx1"/>
                </a:solidFill>
              </a:rPr>
              <a:t> Н. А.)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200" dirty="0" smtClean="0">
                <a:solidFill>
                  <a:schemeClr val="tx1"/>
                </a:solidFill>
              </a:rPr>
              <a:t>  - Дипломант « Информационные технологии в образовании» </a:t>
            </a:r>
            <a:endParaRPr lang="ru-RU" sz="12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200" dirty="0" smtClean="0">
                <a:solidFill>
                  <a:schemeClr val="tx1"/>
                </a:solidFill>
              </a:rPr>
              <a:t> ИТО-Ростов-2015»</a:t>
            </a:r>
            <a:endParaRPr lang="ru-RU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90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" y="5462364"/>
            <a:ext cx="1702306" cy="12767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Лента лицом вниз 5"/>
          <p:cNvSpPr/>
          <p:nvPr/>
        </p:nvSpPr>
        <p:spPr>
          <a:xfrm>
            <a:off x="106680" y="121920"/>
            <a:ext cx="11597640" cy="1569720"/>
          </a:xfrm>
          <a:prstGeom prst="ribbon">
            <a:avLst>
              <a:gd name="adj1" fmla="val 16667"/>
              <a:gd name="adj2" fmla="val 75000"/>
            </a:avLst>
          </a:prstGeom>
          <a:solidFill>
            <a:srgbClr val="FFFF66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Инновационный проект :  «Эффективное применение интерактивного образовательного комплекса для решения задач инклюзивного образования в условиях  реализации ФГОС ДО».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6680" y="2683786"/>
            <a:ext cx="2216808" cy="22694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 : </a:t>
            </a:r>
            <a:r>
              <a:rPr lang="ru-RU" sz="1400" b="1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</a:t>
            </a:r>
            <a:r>
              <a:rPr lang="ru-RU" sz="1400" b="1" dirty="0" smtClean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азработка </a:t>
            </a:r>
            <a:r>
              <a:rPr lang="ru-RU" sz="1400" b="1" dirty="0" err="1" smtClean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медиатеки</a:t>
            </a:r>
            <a:r>
              <a:rPr lang="ru-RU" sz="1400" b="1" dirty="0" smtClean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цифровых образовательных ресурсов  с применением интерактивного образовательного комплекса для  работы с детьми с тяжелыми речевыми нарушениями, синдромом Дауна, ЗПР в  рамках решения задач инклюзивного образования в условиях реализации ФГОС ДО.</a:t>
            </a:r>
            <a:endParaRPr lang="ru-RU" sz="1400" b="1" dirty="0">
              <a:solidFill>
                <a:srgbClr val="0033CC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Вертикальный свиток 8"/>
          <p:cNvSpPr/>
          <p:nvPr/>
        </p:nvSpPr>
        <p:spPr>
          <a:xfrm>
            <a:off x="1754928" y="1886070"/>
            <a:ext cx="8480105" cy="4846319"/>
          </a:xfrm>
          <a:prstGeom prst="verticalScroll">
            <a:avLst/>
          </a:prstGeom>
          <a:solidFill>
            <a:srgbClr val="00FF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010"/>
              </a:spcAft>
            </a:pPr>
            <a:endParaRPr lang="ru-RU" sz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1450" indent="-171450">
              <a:spcAft>
                <a:spcPts val="1010"/>
              </a:spcAft>
              <a:buFont typeface="Wingdings" panose="05000000000000000000" pitchFamily="2" charset="2"/>
              <a:buChar char="v"/>
            </a:pPr>
            <a:endParaRPr lang="ru-RU" sz="1200" dirty="0" smtClean="0"/>
          </a:p>
          <a:p>
            <a:pPr marL="171450" indent="-171450">
              <a:spcAft>
                <a:spcPts val="1010"/>
              </a:spcAft>
              <a:buFont typeface="Wingdings" panose="05000000000000000000" pitchFamily="2" charset="2"/>
              <a:buChar char="v"/>
            </a:pPr>
            <a:endParaRPr lang="ru-RU" sz="1200" dirty="0"/>
          </a:p>
          <a:p>
            <a:pPr marL="171450" indent="-171450">
              <a:spcAft>
                <a:spcPts val="1010"/>
              </a:spcAft>
              <a:buFont typeface="Wingdings" panose="05000000000000000000" pitchFamily="2" charset="2"/>
              <a:buChar char="v"/>
            </a:pPr>
            <a:endParaRPr lang="ru-RU" sz="1200" dirty="0" smtClean="0"/>
          </a:p>
          <a:p>
            <a:pPr marL="171450" indent="-171450">
              <a:spcAft>
                <a:spcPts val="1010"/>
              </a:spcAft>
              <a:buFont typeface="Wingdings" panose="05000000000000000000" pitchFamily="2" charset="2"/>
              <a:buChar char="v"/>
            </a:pPr>
            <a:endParaRPr lang="ru-RU" sz="1200" dirty="0"/>
          </a:p>
          <a:p>
            <a:pPr>
              <a:spcAft>
                <a:spcPts val="1010"/>
              </a:spcAft>
            </a:pPr>
            <a:endParaRPr lang="ru-RU" sz="1200" dirty="0" smtClean="0"/>
          </a:p>
          <a:p>
            <a:pPr marL="171450" indent="-171450">
              <a:spcAft>
                <a:spcPts val="1010"/>
              </a:spcAft>
              <a:buFont typeface="Wingdings" panose="05000000000000000000" pitchFamily="2" charset="2"/>
              <a:buChar char="v"/>
            </a:pPr>
            <a:endParaRPr lang="ru-RU" sz="1200" dirty="0" smtClean="0"/>
          </a:p>
          <a:p>
            <a:pPr marL="171450" indent="-171450">
              <a:spcAft>
                <a:spcPts val="1010"/>
              </a:spcAft>
              <a:buFont typeface="Wingdings" panose="05000000000000000000" pitchFamily="2" charset="2"/>
              <a:buChar char="v"/>
            </a:pPr>
            <a:endParaRPr lang="ru-RU" sz="1200" dirty="0"/>
          </a:p>
          <a:p>
            <a:pPr marL="171450" indent="-171450">
              <a:spcAft>
                <a:spcPts val="1010"/>
              </a:spcAft>
              <a:buFont typeface="Wingdings" panose="05000000000000000000" pitchFamily="2" charset="2"/>
              <a:buChar char="v"/>
            </a:pPr>
            <a:endParaRPr lang="ru-RU" sz="1200" dirty="0" smtClean="0"/>
          </a:p>
          <a:p>
            <a:pPr marL="171450" indent="-171450">
              <a:spcAft>
                <a:spcPts val="1010"/>
              </a:spcAft>
              <a:buFont typeface="Wingdings" panose="05000000000000000000" pitchFamily="2" charset="2"/>
              <a:buChar char="v"/>
            </a:pPr>
            <a:endParaRPr lang="ru-RU" sz="1200" dirty="0"/>
          </a:p>
          <a:p>
            <a:pPr marL="228600" indent="-228600">
              <a:spcAft>
                <a:spcPts val="1010"/>
              </a:spcAft>
              <a:buAutoNum type="arabicParenR"/>
            </a:pP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1873" y="3514411"/>
            <a:ext cx="1874522" cy="13736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6621" y="2552819"/>
            <a:ext cx="1657596" cy="12431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418" y="5371947"/>
            <a:ext cx="1822863" cy="13671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Рисунок 13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8" t="4611" r="2554" b="4571"/>
          <a:stretch/>
        </p:blipFill>
        <p:spPr bwMode="auto">
          <a:xfrm>
            <a:off x="7456621" y="4201255"/>
            <a:ext cx="1657596" cy="11706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00687" y="5460092"/>
            <a:ext cx="2108273" cy="11861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Прямоугольник 16"/>
          <p:cNvSpPr/>
          <p:nvPr/>
        </p:nvSpPr>
        <p:spPr>
          <a:xfrm>
            <a:off x="4778193" y="2324193"/>
            <a:ext cx="2339340" cy="5986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ЗАДАЧИ: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395713" y="2986614"/>
            <a:ext cx="3821943" cy="9791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1010"/>
              </a:spcAft>
            </a:pPr>
            <a:r>
              <a:rPr lang="ru-RU" sz="1200" dirty="0" smtClean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1200" dirty="0" smtClean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оздание в МБДОУ полимодальной и многофункциональной среды путем интеграции интерактивного образовательного комплекса в целостную предметно-пространственную среду МБДОУ  для решения задач инклюзивного образования;  </a:t>
            </a:r>
            <a:endParaRPr lang="ru-RU" sz="1200" dirty="0" smtClean="0">
              <a:solidFill>
                <a:srgbClr val="0033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1450" indent="-171450" algn="just">
              <a:spcAft>
                <a:spcPts val="1010"/>
              </a:spcAft>
              <a:buFont typeface="Wingdings" panose="05000000000000000000" pitchFamily="2" charset="2"/>
              <a:buChar char="v"/>
            </a:pPr>
            <a:endParaRPr lang="ru-RU" sz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940424" y="4085873"/>
            <a:ext cx="3821944" cy="4819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spcAft>
                <a:spcPts val="1010"/>
              </a:spcAft>
            </a:pPr>
            <a:r>
              <a:rPr lang="ru-RU" sz="1200" b="1" dirty="0" smtClean="0">
                <a:solidFill>
                  <a:srgbClr val="006600"/>
                </a:solidFill>
              </a:rPr>
              <a:t>развитие и совершенствование ИКТ-компетенций педагогов МБДОУ;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395712" y="4685411"/>
            <a:ext cx="3821944" cy="6906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010"/>
              </a:spcAft>
            </a:pPr>
            <a:r>
              <a:rPr lang="ru-RU" sz="1200" b="1" dirty="0" smtClean="0">
                <a:solidFill>
                  <a:srgbClr val="FF0000"/>
                </a:solidFill>
              </a:rPr>
              <a:t>Разработка алгоритма эффективного использования интерактивного комплекса в непосредственной образовательной деятельности с детьми с особыми образовательными потребностями;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2408831" y="5563061"/>
            <a:ext cx="4117735" cy="7642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010"/>
              </a:spcAft>
            </a:pPr>
            <a:r>
              <a:rPr lang="ru-RU" sz="1200" b="1" dirty="0" smtClean="0">
                <a:solidFill>
                  <a:srgbClr val="CC00CC"/>
                </a:solidFill>
              </a:rPr>
              <a:t>разработка базы обучающих, развивающих, коррекционных занятий с использованием интерактивного образовательного комплекса для детей с различными образовательными потребностями.</a:t>
            </a:r>
            <a:endParaRPr lang="ru-RU" sz="1200" b="1" dirty="0">
              <a:solidFill>
                <a:srgbClr val="CC00CC"/>
              </a:solidFill>
            </a:endParaRPr>
          </a:p>
        </p:txBody>
      </p:sp>
      <p:sp>
        <p:nvSpPr>
          <p:cNvPr id="22" name="Стрелка вправо 21"/>
          <p:cNvSpPr/>
          <p:nvPr/>
        </p:nvSpPr>
        <p:spPr>
          <a:xfrm>
            <a:off x="6217656" y="3197001"/>
            <a:ext cx="916433" cy="215950"/>
          </a:xfrm>
          <a:prstGeom prst="rightArrow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>
            <a:off x="5078548" y="4201255"/>
            <a:ext cx="916433" cy="215950"/>
          </a:xfrm>
          <a:prstGeom prst="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>
            <a:off x="6201100" y="4940355"/>
            <a:ext cx="916433" cy="21595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>
            <a:off x="6420917" y="5837229"/>
            <a:ext cx="916433" cy="215950"/>
          </a:xfrm>
          <a:prstGeom prst="rightArrow">
            <a:avLst/>
          </a:prstGeom>
          <a:solidFill>
            <a:srgbClr val="CC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9823305" y="3013214"/>
            <a:ext cx="2368695" cy="20175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rgbClr val="FF0000"/>
                </a:solidFill>
              </a:rPr>
              <a:t>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Социальные партнеры:</a:t>
            </a:r>
          </a:p>
          <a:p>
            <a:r>
              <a:rPr lang="ru-RU" sz="1200" b="1" dirty="0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Отдел образования Администрации </a:t>
            </a:r>
            <a:r>
              <a:rPr lang="ru-RU" sz="1200" b="1" dirty="0" err="1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Белокалитвинского</a:t>
            </a:r>
            <a:r>
              <a:rPr lang="ru-RU" sz="1200" b="1" dirty="0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</a:t>
            </a:r>
          </a:p>
          <a:p>
            <a:r>
              <a:rPr lang="ru-RU" sz="1200" b="1" dirty="0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г. Волгоград  « </a:t>
            </a:r>
            <a:r>
              <a:rPr lang="ru-RU" sz="1200" b="1" dirty="0" err="1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Реацентр</a:t>
            </a:r>
            <a:r>
              <a:rPr lang="ru-RU" sz="1200" b="1" dirty="0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</a:t>
            </a:r>
          </a:p>
          <a:p>
            <a:r>
              <a:rPr lang="ru-RU" sz="1200" b="1" dirty="0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«Благотворительного фонда « </a:t>
            </a:r>
            <a:r>
              <a:rPr lang="ru-RU" sz="1200" b="1" dirty="0" err="1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Даунсайд</a:t>
            </a:r>
            <a:r>
              <a:rPr lang="ru-RU" sz="1200" b="1" dirty="0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АП» г. Москва </a:t>
            </a:r>
          </a:p>
          <a:p>
            <a:r>
              <a:rPr lang="ru-RU" sz="1200" b="1" dirty="0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4.«Сотис- центра» г. Ростов – на Дону,</a:t>
            </a:r>
          </a:p>
          <a:p>
            <a:r>
              <a:rPr lang="ru-RU" sz="1200" b="1" dirty="0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5. ППМС- центр г. Белая Калитва</a:t>
            </a:r>
          </a:p>
          <a:p>
            <a:r>
              <a:rPr lang="ru-RU" sz="1200" b="1" dirty="0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ИПК и ПРО  г. Ростов – на- Дону</a:t>
            </a:r>
          </a:p>
        </p:txBody>
      </p:sp>
    </p:spTree>
    <p:extLst>
      <p:ext uri="{BB962C8B-B14F-4D97-AF65-F5344CB8AC3E}">
        <p14:creationId xmlns:p14="http://schemas.microsoft.com/office/powerpoint/2010/main" val="304637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354</Words>
  <Application>Microsoft Office PowerPoint</Application>
  <PresentationFormat>Произвольный</PresentationFormat>
  <Paragraphs>43</Paragraphs>
  <Slides>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Муниципальное бюджетное дошкольное образовательное учреждение детский сад комбинированного вида второй категории № 7   « Солнышко»  Воспитанников-265,  сотрудников-62 , педагогов-31    9 групп общеразвивающего вида. 2 группы компенсирующей направленности    Коллектив реализует основную общеобразовательную программу МБДОУ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1</cp:lastModifiedBy>
  <cp:revision>18</cp:revision>
  <dcterms:created xsi:type="dcterms:W3CDTF">2016-04-21T06:59:54Z</dcterms:created>
  <dcterms:modified xsi:type="dcterms:W3CDTF">2016-06-08T13:14:04Z</dcterms:modified>
</cp:coreProperties>
</file>